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7" r:id="rId4"/>
  </p:sldMasterIdLst>
  <p:notesMasterIdLst>
    <p:notesMasterId r:id="rId28"/>
  </p:notesMasterIdLst>
  <p:sldIdLst>
    <p:sldId id="2042" r:id="rId5"/>
    <p:sldId id="2380" r:id="rId6"/>
    <p:sldId id="2379" r:id="rId7"/>
    <p:sldId id="2404" r:id="rId8"/>
    <p:sldId id="2393" r:id="rId9"/>
    <p:sldId id="2412" r:id="rId10"/>
    <p:sldId id="2392" r:id="rId11"/>
    <p:sldId id="2420" r:id="rId12"/>
    <p:sldId id="2431" r:id="rId13"/>
    <p:sldId id="2389" r:id="rId14"/>
    <p:sldId id="2406" r:id="rId15"/>
    <p:sldId id="2407" r:id="rId16"/>
    <p:sldId id="2408" r:id="rId17"/>
    <p:sldId id="2409" r:id="rId18"/>
    <p:sldId id="2417" r:id="rId19"/>
    <p:sldId id="2391" r:id="rId20"/>
    <p:sldId id="2430" r:id="rId21"/>
    <p:sldId id="2423" r:id="rId22"/>
    <p:sldId id="2421" r:id="rId23"/>
    <p:sldId id="2433" r:id="rId24"/>
    <p:sldId id="2415" r:id="rId25"/>
    <p:sldId id="2434" r:id="rId26"/>
    <p:sldId id="2432" r:id="rId27"/>
  </p:sldIdLst>
  <p:sldSz cx="12192000" cy="6858000"/>
  <p:notesSz cx="7010400" cy="92964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C2A8203-065A-1C6A-80E8-B3565F1FFDC6}" name="Jeff Coombe" initials="JC" userId="HYX2xd43wlGl86oxNnhILUU247sPWz2w5ap20hHyGhE=" providerId="None"/>
  <p188:author id="{EC597B38-37C9-B611-7993-D62A798A0AF6}" name="Travis Bryan" initials="TB" userId="hLF4jPowx79X3ro9gpNbKQ1hamnPZO54wx4JIxgJG0o=" providerId="None"/>
  <p188:author id="{D9E28F4E-7098-5C4C-3B39-E1A1A23B688E}" name="Marni Carroll" initials="MC" userId="NrAitNhyf9Hq4uh7dMa+7SYj7KjHNMxtWI5KJJiy+wc=" providerId="None"/>
  <p188:author id="{066BE371-AD6D-6A89-1B82-11A9F8651446}" name="Lindsay Gorang" initials="LG" userId="IBU+qnOh7Dp/P2+fa5O94/KFQZyl68mqNKOCZIfR7Eo=" providerId="None"/>
  <p188:author id="{C189F37D-C170-0FE9-744A-E66DD1A71B17}" name="Leo Cox" initials="LC" userId="S::leo@oneenergyrenewables.com::4c66adc1-91dd-49c3-ad6c-94761098f5fa" providerId="AD"/>
  <p188:author id="{EBCCA898-2F45-7D23-A2C6-3548ADAE5A8D}" name="Roopak Shah" initials="RS" userId="S::rshah@cohnreznickcapital.com::fed28f4f-a126-475d-a690-45aaa620e99c" providerId="AD"/>
  <p188:author id="{F9C003A2-AE02-A926-8E5F-2AD1B593A413}" name="Tanner Gillespie" initials="TG" userId="S::tanner@oneenergyrenewables.com::d180a77b-4103-458b-a4df-dc386b490b87" providerId="AD"/>
  <p188:author id="{B0E8B9A9-5DA9-A7B4-C986-313384FFD362}" name="Travis Bryan" initials="TB" userId="S::travis@oneenergyrenewables.com::2ebd5392-81f5-4a3c-9258-3d79a7b14755" providerId="AD"/>
  <p188:author id="{36D90BDF-C2BA-DF93-7200-0FB914A2F11E}" name="CRC" initials="XW" userId="CRC" providerId="None"/>
  <p188:author id="{2E7A6EED-B50A-0AD6-0AA8-72F820EBEE47}" name="Albrich, Elaine" initials="AE" userId="Albrich, Elaine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CRC" initials="XW" lastIdx="5" clrIdx="6">
    <p:extLst>
      <p:ext uri="{19B8F6BF-5375-455C-9EA6-DF929625EA0E}">
        <p15:presenceInfo xmlns:p15="http://schemas.microsoft.com/office/powerpoint/2012/main" userId="CRC" providerId="None"/>
      </p:ext>
    </p:extLst>
  </p:cmAuthor>
  <p:cmAuthor id="1" name="Bret" initials="B" lastIdx="6" clrIdx="0">
    <p:extLst>
      <p:ext uri="{19B8F6BF-5375-455C-9EA6-DF929625EA0E}">
        <p15:presenceInfo xmlns:p15="http://schemas.microsoft.com/office/powerpoint/2012/main" userId="9b6a5eef1df9fd37" providerId="Windows Live"/>
      </p:ext>
    </p:extLst>
  </p:cmAuthor>
  <p:cmAuthor id="8" name="Laura Otto" initials="LO" lastIdx="1" clrIdx="7">
    <p:extLst>
      <p:ext uri="{19B8F6BF-5375-455C-9EA6-DF929625EA0E}">
        <p15:presenceInfo xmlns:p15="http://schemas.microsoft.com/office/powerpoint/2012/main" userId="z+8WiZHOuSM5wwhqpkGr5lY2Wjg4L1jUAqo4T42GlAs=" providerId="None"/>
      </p:ext>
    </p:extLst>
  </p:cmAuthor>
  <p:cmAuthor id="2" name="Gabriel Murdoch Morales" initials="GMM" lastIdx="26" clrIdx="1">
    <p:extLst>
      <p:ext uri="{19B8F6BF-5375-455C-9EA6-DF929625EA0E}">
        <p15:presenceInfo xmlns:p15="http://schemas.microsoft.com/office/powerpoint/2012/main" userId="S::gmorales@cohnreznickcapital.com::6b378d61-65d6-4601-9da9-f37098016a81" providerId="AD"/>
      </p:ext>
    </p:extLst>
  </p:cmAuthor>
  <p:cmAuthor id="3" name="Britta" initials="B" lastIdx="8" clrIdx="2">
    <p:extLst>
      <p:ext uri="{19B8F6BF-5375-455C-9EA6-DF929625EA0E}">
        <p15:presenceInfo xmlns:p15="http://schemas.microsoft.com/office/powerpoint/2012/main" userId="S::bvonoesen@cohnreznickcapital.com::0d4945a0-f25a-48aa-abd4-65b5f053fa68" providerId="AD"/>
      </p:ext>
    </p:extLst>
  </p:cmAuthor>
  <p:cmAuthor id="4" name="Roopak Shah" initials="RS" lastIdx="54" clrIdx="3">
    <p:extLst>
      <p:ext uri="{19B8F6BF-5375-455C-9EA6-DF929625EA0E}">
        <p15:presenceInfo xmlns:p15="http://schemas.microsoft.com/office/powerpoint/2012/main" userId="S::rshah@cohnreznickcapital.com::fed28f4f-a126-475d-a690-45aaa620e99c" providerId="AD"/>
      </p:ext>
    </p:extLst>
  </p:cmAuthor>
  <p:cmAuthor id="5" name="Bret Labadie" initials="BL" lastIdx="9" clrIdx="4">
    <p:extLst>
      <p:ext uri="{19B8F6BF-5375-455C-9EA6-DF929625EA0E}">
        <p15:presenceInfo xmlns:p15="http://schemas.microsoft.com/office/powerpoint/2012/main" userId="Bret Labadie" providerId="None"/>
      </p:ext>
    </p:extLst>
  </p:cmAuthor>
  <p:cmAuthor id="6" name="Conor McKenna" initials="CM" lastIdx="121" clrIdx="5">
    <p:extLst>
      <p:ext uri="{19B8F6BF-5375-455C-9EA6-DF929625EA0E}">
        <p15:presenceInfo xmlns:p15="http://schemas.microsoft.com/office/powerpoint/2012/main" userId="S::cmckenna@cohnreznickcapital.com::a1a9bd04-b7f5-4152-914e-5a219484c04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A3B"/>
    <a:srgbClr val="FDFDFD"/>
    <a:srgbClr val="78ADCE"/>
    <a:srgbClr val="44546A"/>
    <a:srgbClr val="00B050"/>
    <a:srgbClr val="767171"/>
    <a:srgbClr val="196BA3"/>
    <a:srgbClr val="5A6F8C"/>
    <a:srgbClr val="FFFFFF"/>
    <a:srgbClr val="5DBE2C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3A5D5C-FC79-44CE-9A46-CE698E27140D}" v="26" dt="2026-03-13T15:27:09.600"/>
    <p1510:client id="{8A8218DC-56C8-4BB9-9BE3-B85CEBBC0FDC}" v="2" dt="2026-03-13T17:19:37.327"/>
    <p1510:client id="{B3CDA78E-AB27-4317-B0C2-D3CF977D9205}" v="4" dt="2026-03-13T19:49:17.336"/>
  </p1510:revLst>
</p1510:revInfo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07" autoAdjust="0"/>
    <p:restoredTop sz="91156" autoAdjust="0"/>
  </p:normalViewPr>
  <p:slideViewPr>
    <p:cSldViewPr snapToGrid="0">
      <p:cViewPr varScale="1">
        <p:scale>
          <a:sx n="111" d="100"/>
          <a:sy n="111" d="100"/>
        </p:scale>
        <p:origin x="806" y="6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D5C2A1-F47E-4ABB-A11E-FD7B4BA34734}" type="doc">
      <dgm:prSet loTypeId="urn:microsoft.com/office/officeart/2005/8/layout/venn1" loCatId="relationship" qsTypeId="urn:microsoft.com/office/officeart/2005/8/quickstyle/simple1" qsCatId="simple" csTypeId="urn:microsoft.com/office/officeart/2005/8/colors/colorful1" csCatId="colorful" phldr="1"/>
      <dgm:spPr/>
    </dgm:pt>
    <dgm:pt modelId="{53324D76-1F84-4594-9CF1-28DF53E15690}">
      <dgm:prSet phldrT="[Text]"/>
      <dgm:spPr>
        <a:solidFill>
          <a:srgbClr val="E97132">
            <a:alpha val="74902"/>
          </a:srgbClr>
        </a:solidFill>
      </dgm:spPr>
      <dgm:t>
        <a:bodyPr/>
        <a:lstStyle/>
        <a:p>
          <a:endParaRPr lang="en-US" dirty="0"/>
        </a:p>
      </dgm:t>
    </dgm:pt>
    <dgm:pt modelId="{C005B8B6-8B97-42AC-B770-C8E0F751E1ED}" type="parTrans" cxnId="{EC729E40-68AA-4DAA-B428-5430A383DC1C}">
      <dgm:prSet/>
      <dgm:spPr/>
      <dgm:t>
        <a:bodyPr/>
        <a:lstStyle/>
        <a:p>
          <a:endParaRPr lang="en-US"/>
        </a:p>
      </dgm:t>
    </dgm:pt>
    <dgm:pt modelId="{0B20DBD7-DEC7-4AE7-BB51-6F415C14F578}" type="sibTrans" cxnId="{EC729E40-68AA-4DAA-B428-5430A383DC1C}">
      <dgm:prSet/>
      <dgm:spPr/>
      <dgm:t>
        <a:bodyPr/>
        <a:lstStyle/>
        <a:p>
          <a:endParaRPr lang="en-US"/>
        </a:p>
      </dgm:t>
    </dgm:pt>
    <dgm:pt modelId="{188CE067-2011-4E97-B74A-A99F4EF7D300}">
      <dgm:prSet phldrT="[Text]"/>
      <dgm:spPr>
        <a:solidFill>
          <a:srgbClr val="196B24">
            <a:alpha val="74902"/>
          </a:srgbClr>
        </a:solidFill>
      </dgm:spPr>
      <dgm:t>
        <a:bodyPr/>
        <a:lstStyle/>
        <a:p>
          <a:endParaRPr lang="en-US" dirty="0"/>
        </a:p>
      </dgm:t>
    </dgm:pt>
    <dgm:pt modelId="{4910ED4D-1F24-43FB-A4BB-45880D8B2AB0}" type="parTrans" cxnId="{99B642B8-7657-4AF8-B9AA-C4EA3672232A}">
      <dgm:prSet/>
      <dgm:spPr/>
      <dgm:t>
        <a:bodyPr/>
        <a:lstStyle/>
        <a:p>
          <a:endParaRPr lang="en-US"/>
        </a:p>
      </dgm:t>
    </dgm:pt>
    <dgm:pt modelId="{92A50737-8470-488B-8109-D34180A9B9B7}" type="sibTrans" cxnId="{99B642B8-7657-4AF8-B9AA-C4EA3672232A}">
      <dgm:prSet/>
      <dgm:spPr/>
      <dgm:t>
        <a:bodyPr/>
        <a:lstStyle/>
        <a:p>
          <a:endParaRPr lang="en-US"/>
        </a:p>
      </dgm:t>
    </dgm:pt>
    <dgm:pt modelId="{63BB3662-1ADB-4F47-949E-AAC1DA80E69B}">
      <dgm:prSet phldrT="[Text]"/>
      <dgm:spPr>
        <a:solidFill>
          <a:srgbClr val="0F9ED5">
            <a:alpha val="74902"/>
          </a:srgbClr>
        </a:solidFill>
      </dgm:spPr>
      <dgm:t>
        <a:bodyPr/>
        <a:lstStyle/>
        <a:p>
          <a:endParaRPr lang="en-US" dirty="0"/>
        </a:p>
      </dgm:t>
    </dgm:pt>
    <dgm:pt modelId="{1CA2A16F-4B80-4685-A101-328AF831716D}" type="parTrans" cxnId="{76C26A9E-69C6-46CB-899E-9FF4FF65F0F5}">
      <dgm:prSet/>
      <dgm:spPr/>
      <dgm:t>
        <a:bodyPr/>
        <a:lstStyle/>
        <a:p>
          <a:endParaRPr lang="en-US"/>
        </a:p>
      </dgm:t>
    </dgm:pt>
    <dgm:pt modelId="{C11AB207-67ED-4174-A212-6E1CE0763230}" type="sibTrans" cxnId="{76C26A9E-69C6-46CB-899E-9FF4FF65F0F5}">
      <dgm:prSet/>
      <dgm:spPr/>
      <dgm:t>
        <a:bodyPr/>
        <a:lstStyle/>
        <a:p>
          <a:endParaRPr lang="en-US"/>
        </a:p>
      </dgm:t>
    </dgm:pt>
    <dgm:pt modelId="{2AE22CB2-D64F-4F2D-A233-2B2EF847AA23}" type="pres">
      <dgm:prSet presAssocID="{F5D5C2A1-F47E-4ABB-A11E-FD7B4BA34734}" presName="compositeShape" presStyleCnt="0">
        <dgm:presLayoutVars>
          <dgm:chMax val="7"/>
          <dgm:dir/>
          <dgm:resizeHandles val="exact"/>
        </dgm:presLayoutVars>
      </dgm:prSet>
      <dgm:spPr/>
    </dgm:pt>
    <dgm:pt modelId="{65A58C1E-713D-44A8-B2F5-0F8A0D9F887D}" type="pres">
      <dgm:prSet presAssocID="{53324D76-1F84-4594-9CF1-28DF53E15690}" presName="circ1" presStyleLbl="vennNode1" presStyleIdx="0" presStyleCnt="3" custLinFactNeighborX="7559" custLinFactNeighborY="-8287"/>
      <dgm:spPr/>
    </dgm:pt>
    <dgm:pt modelId="{D4C4E892-254A-44D6-9408-C08B04EB3635}" type="pres">
      <dgm:prSet presAssocID="{53324D76-1F84-4594-9CF1-28DF53E15690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E48F7D7-9423-404D-9D85-8F66879FB0F2}" type="pres">
      <dgm:prSet presAssocID="{188CE067-2011-4E97-B74A-A99F4EF7D300}" presName="circ2" presStyleLbl="vennNode1" presStyleIdx="1" presStyleCnt="3" custLinFactNeighborX="15732" custLinFactNeighborY="-9956"/>
      <dgm:spPr/>
    </dgm:pt>
    <dgm:pt modelId="{03BC06E4-662C-489D-87C9-CB97529CC368}" type="pres">
      <dgm:prSet presAssocID="{188CE067-2011-4E97-B74A-A99F4EF7D30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65155005-E065-42EF-B052-528BE01BC8A3}" type="pres">
      <dgm:prSet presAssocID="{63BB3662-1ADB-4F47-949E-AAC1DA80E69B}" presName="circ3" presStyleLbl="vennNode1" presStyleIdx="2" presStyleCnt="3" custLinFactNeighborX="-1752" custLinFactNeighborY="-9956"/>
      <dgm:spPr/>
    </dgm:pt>
    <dgm:pt modelId="{AF86E62D-7D5C-44E2-A666-C0E49621B499}" type="pres">
      <dgm:prSet presAssocID="{63BB3662-1ADB-4F47-949E-AAC1DA80E69B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87670520-AD0D-4E3D-973E-DE4FC85FE53C}" type="presOf" srcId="{F5D5C2A1-F47E-4ABB-A11E-FD7B4BA34734}" destId="{2AE22CB2-D64F-4F2D-A233-2B2EF847AA23}" srcOrd="0" destOrd="0" presId="urn:microsoft.com/office/officeart/2005/8/layout/venn1"/>
    <dgm:cxn modelId="{EC729E40-68AA-4DAA-B428-5430A383DC1C}" srcId="{F5D5C2A1-F47E-4ABB-A11E-FD7B4BA34734}" destId="{53324D76-1F84-4594-9CF1-28DF53E15690}" srcOrd="0" destOrd="0" parTransId="{C005B8B6-8B97-42AC-B770-C8E0F751E1ED}" sibTransId="{0B20DBD7-DEC7-4AE7-BB51-6F415C14F578}"/>
    <dgm:cxn modelId="{39777A47-5B2A-4232-9040-CDC94436F302}" type="presOf" srcId="{53324D76-1F84-4594-9CF1-28DF53E15690}" destId="{D4C4E892-254A-44D6-9408-C08B04EB3635}" srcOrd="1" destOrd="0" presId="urn:microsoft.com/office/officeart/2005/8/layout/venn1"/>
    <dgm:cxn modelId="{76478A4C-39D0-4659-8E48-35C25C4E0CE9}" type="presOf" srcId="{53324D76-1F84-4594-9CF1-28DF53E15690}" destId="{65A58C1E-713D-44A8-B2F5-0F8A0D9F887D}" srcOrd="0" destOrd="0" presId="urn:microsoft.com/office/officeart/2005/8/layout/venn1"/>
    <dgm:cxn modelId="{09BBB74F-FC9D-479F-A880-E3C7A1F99F49}" type="presOf" srcId="{63BB3662-1ADB-4F47-949E-AAC1DA80E69B}" destId="{AF86E62D-7D5C-44E2-A666-C0E49621B499}" srcOrd="1" destOrd="0" presId="urn:microsoft.com/office/officeart/2005/8/layout/venn1"/>
    <dgm:cxn modelId="{0723E572-AE4A-4354-B9BB-F762EF533A57}" type="presOf" srcId="{188CE067-2011-4E97-B74A-A99F4EF7D300}" destId="{BE48F7D7-9423-404D-9D85-8F66879FB0F2}" srcOrd="0" destOrd="0" presId="urn:microsoft.com/office/officeart/2005/8/layout/venn1"/>
    <dgm:cxn modelId="{DFE6AF7B-2397-4C93-AD5D-73763AA2A802}" type="presOf" srcId="{63BB3662-1ADB-4F47-949E-AAC1DA80E69B}" destId="{65155005-E065-42EF-B052-528BE01BC8A3}" srcOrd="0" destOrd="0" presId="urn:microsoft.com/office/officeart/2005/8/layout/venn1"/>
    <dgm:cxn modelId="{76C26A9E-69C6-46CB-899E-9FF4FF65F0F5}" srcId="{F5D5C2A1-F47E-4ABB-A11E-FD7B4BA34734}" destId="{63BB3662-1ADB-4F47-949E-AAC1DA80E69B}" srcOrd="2" destOrd="0" parTransId="{1CA2A16F-4B80-4685-A101-328AF831716D}" sibTransId="{C11AB207-67ED-4174-A212-6E1CE0763230}"/>
    <dgm:cxn modelId="{99B642B8-7657-4AF8-B9AA-C4EA3672232A}" srcId="{F5D5C2A1-F47E-4ABB-A11E-FD7B4BA34734}" destId="{188CE067-2011-4E97-B74A-A99F4EF7D300}" srcOrd="1" destOrd="0" parTransId="{4910ED4D-1F24-43FB-A4BB-45880D8B2AB0}" sibTransId="{92A50737-8470-488B-8109-D34180A9B9B7}"/>
    <dgm:cxn modelId="{D0968EE3-63FC-4FD4-ADFA-25ADB3547068}" type="presOf" srcId="{188CE067-2011-4E97-B74A-A99F4EF7D300}" destId="{03BC06E4-662C-489D-87C9-CB97529CC368}" srcOrd="1" destOrd="0" presId="urn:microsoft.com/office/officeart/2005/8/layout/venn1"/>
    <dgm:cxn modelId="{DDBAD25C-DD29-4BCF-BEAE-1C37F71A1805}" type="presParOf" srcId="{2AE22CB2-D64F-4F2D-A233-2B2EF847AA23}" destId="{65A58C1E-713D-44A8-B2F5-0F8A0D9F887D}" srcOrd="0" destOrd="0" presId="urn:microsoft.com/office/officeart/2005/8/layout/venn1"/>
    <dgm:cxn modelId="{DD94D603-5AD3-4FD7-826D-82E8E507061D}" type="presParOf" srcId="{2AE22CB2-D64F-4F2D-A233-2B2EF847AA23}" destId="{D4C4E892-254A-44D6-9408-C08B04EB3635}" srcOrd="1" destOrd="0" presId="urn:microsoft.com/office/officeart/2005/8/layout/venn1"/>
    <dgm:cxn modelId="{B8161D07-EE92-4E16-A2D1-EAAB04E9F34B}" type="presParOf" srcId="{2AE22CB2-D64F-4F2D-A233-2B2EF847AA23}" destId="{BE48F7D7-9423-404D-9D85-8F66879FB0F2}" srcOrd="2" destOrd="0" presId="urn:microsoft.com/office/officeart/2005/8/layout/venn1"/>
    <dgm:cxn modelId="{0B9901B9-6F5D-4282-A998-AF64C094CF4F}" type="presParOf" srcId="{2AE22CB2-D64F-4F2D-A233-2B2EF847AA23}" destId="{03BC06E4-662C-489D-87C9-CB97529CC368}" srcOrd="3" destOrd="0" presId="urn:microsoft.com/office/officeart/2005/8/layout/venn1"/>
    <dgm:cxn modelId="{6F087575-E905-4533-A75F-FAB7E1BDB896}" type="presParOf" srcId="{2AE22CB2-D64F-4F2D-A233-2B2EF847AA23}" destId="{65155005-E065-42EF-B052-528BE01BC8A3}" srcOrd="4" destOrd="0" presId="urn:microsoft.com/office/officeart/2005/8/layout/venn1"/>
    <dgm:cxn modelId="{756CECAE-69C2-4B13-9082-5EBC902A60C5}" type="presParOf" srcId="{2AE22CB2-D64F-4F2D-A233-2B2EF847AA23}" destId="{AF86E62D-7D5C-44E2-A666-C0E49621B499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A58C1E-713D-44A8-B2F5-0F8A0D9F887D}">
      <dsp:nvSpPr>
        <dsp:cNvPr id="0" name=""/>
        <dsp:cNvSpPr/>
      </dsp:nvSpPr>
      <dsp:spPr>
        <a:xfrm>
          <a:off x="1568149" y="0"/>
          <a:ext cx="1801024" cy="1801024"/>
        </a:xfrm>
        <a:prstGeom prst="ellipse">
          <a:avLst/>
        </a:prstGeom>
        <a:solidFill>
          <a:srgbClr val="E97132">
            <a:alpha val="74902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800" kern="1200" dirty="0"/>
        </a:p>
      </dsp:txBody>
      <dsp:txXfrm>
        <a:off x="1808286" y="315179"/>
        <a:ext cx="1320751" cy="810461"/>
      </dsp:txXfrm>
    </dsp:sp>
    <dsp:sp modelId="{BE48F7D7-9423-404D-9D85-8F66879FB0F2}">
      <dsp:nvSpPr>
        <dsp:cNvPr id="0" name=""/>
        <dsp:cNvSpPr/>
      </dsp:nvSpPr>
      <dsp:spPr>
        <a:xfrm>
          <a:off x="2365217" y="983851"/>
          <a:ext cx="1801024" cy="1801024"/>
        </a:xfrm>
        <a:prstGeom prst="ellipse">
          <a:avLst/>
        </a:prstGeom>
        <a:solidFill>
          <a:srgbClr val="196B24">
            <a:alpha val="74902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2916030" y="1449116"/>
        <a:ext cx="1080614" cy="990563"/>
      </dsp:txXfrm>
    </dsp:sp>
    <dsp:sp modelId="{65155005-E065-42EF-B052-528BE01BC8A3}">
      <dsp:nvSpPr>
        <dsp:cNvPr id="0" name=""/>
        <dsp:cNvSpPr/>
      </dsp:nvSpPr>
      <dsp:spPr>
        <a:xfrm>
          <a:off x="750586" y="983851"/>
          <a:ext cx="1801024" cy="1801024"/>
        </a:xfrm>
        <a:prstGeom prst="ellipse">
          <a:avLst/>
        </a:prstGeom>
        <a:solidFill>
          <a:srgbClr val="0F9ED5">
            <a:alpha val="74902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920182" y="1449116"/>
        <a:ext cx="1080614" cy="9905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F06DBB5-9341-234C-B5C5-D8820A02D952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3BD5190-E337-9B41-9B11-10165EAFB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398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D5190-E337-9B41-9B11-10165EAFB5A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2182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D5190-E337-9B41-9B11-10165EAFB5A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9081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D5190-E337-9B41-9B11-10165EAFB5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9453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D5190-E337-9B41-9B11-10165EAFB5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7422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54EF5C-666B-5632-D7FD-A3B8D68A3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A4D4F8-532F-BA5A-4C15-D8F6ABD1A8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63694C-7A5C-BC90-ED27-E00946DB8B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75AC44-E097-B078-2F47-802CACFF73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D5190-E337-9B41-9B11-10165EAFB5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025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D5190-E337-9B41-9B11-10165EAFB5A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3369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D5190-E337-9B41-9B11-10165EAFB5A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3375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5BA9C-E255-8A0B-847B-B4FF77817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C2C56B-135B-A6BF-DD0A-100FF97998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911864-E208-A568-305F-1BC68C257A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F9349D-FD86-1A75-72E5-7F0491AC2C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D5190-E337-9B41-9B11-10165EAFB5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0770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D5190-E337-9B41-9B11-10165EAFB5A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8435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3C2313-BE81-F716-EABD-8D4243220A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3BAE77-1320-BF1A-89A8-E2B7BC35AC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032A5B-4B5F-D44A-6F0A-555A20B2E1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ADD74B-8CCF-897C-839A-B864E8CA2A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D5190-E337-9B41-9B11-10165EAFB5A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5703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0E0CFC-A497-688F-1B60-BE53545D3D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94364B-A0BC-780B-FEF1-53FCBCD0F6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ABF859-40F8-04D6-EF88-1F3F8D9212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4528FC-CFB1-D5EA-5FC0-578EDC4FF8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D5190-E337-9B41-9B11-10165EAFB5A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713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endParaRPr dirty="0"/>
          </a:p>
        </p:txBody>
      </p:sp>
      <p:sp>
        <p:nvSpPr>
          <p:cNvPr id="331" name="Google Shape;33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98434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endParaRPr dirty="0"/>
          </a:p>
        </p:txBody>
      </p:sp>
      <p:sp>
        <p:nvSpPr>
          <p:cNvPr id="331" name="Google Shape;33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518484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endParaRPr dirty="0"/>
          </a:p>
        </p:txBody>
      </p:sp>
      <p:sp>
        <p:nvSpPr>
          <p:cNvPr id="331" name="Google Shape;33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144930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D5190-E337-9B41-9B11-10165EAFB5A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5990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D5190-E337-9B41-9B11-10165EAFB5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2434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D5190-E337-9B41-9B11-10165EAFB5A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2777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D5190-E337-9B41-9B11-10165EAFB5A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6679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590CE9-E646-6F4B-73EF-6FB014C7DE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657D28-4CAC-9143-4A72-8BC29F5FAD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901424-AC41-C1BF-BB37-C2E8DA3B67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1FB1EF-2BE9-CC8C-E920-211EE06F4A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D5190-E337-9B41-9B11-10165EAFB5A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256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2374EE21-BA61-4E4B-9BF8-A1CD98DDAB06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69F3808-B351-4CDE-94B7-8865CEBBEC48}"/>
              </a:ext>
            </a:extLst>
          </p:cNvPr>
          <p:cNvCxnSpPr>
            <a:cxnSpLocks/>
          </p:cNvCxnSpPr>
          <p:nvPr userDrawn="1"/>
        </p:nvCxnSpPr>
        <p:spPr>
          <a:xfrm>
            <a:off x="0" y="6222580"/>
            <a:ext cx="12192000" cy="0"/>
          </a:xfrm>
          <a:prstGeom prst="line">
            <a:avLst/>
          </a:prstGeom>
          <a:ln w="19050" cmpd="sng">
            <a:gradFill>
              <a:gsLst>
                <a:gs pos="0">
                  <a:srgbClr val="FF4206"/>
                </a:gs>
                <a:gs pos="100000">
                  <a:srgbClr val="FFB69F"/>
                </a:gs>
              </a:gsLst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D8A7FD1-8627-4659-9D38-0518A28D8183}"/>
              </a:ext>
            </a:extLst>
          </p:cNvPr>
          <p:cNvCxnSpPr>
            <a:cxnSpLocks/>
          </p:cNvCxnSpPr>
          <p:nvPr userDrawn="1"/>
        </p:nvCxnSpPr>
        <p:spPr>
          <a:xfrm>
            <a:off x="0" y="639053"/>
            <a:ext cx="12192000" cy="0"/>
          </a:xfrm>
          <a:prstGeom prst="line">
            <a:avLst/>
          </a:prstGeom>
          <a:ln w="19050" cmpd="sng">
            <a:gradFill flip="none" rotWithShape="1">
              <a:gsLst>
                <a:gs pos="0">
                  <a:srgbClr val="FF4206"/>
                </a:gs>
                <a:gs pos="100000">
                  <a:srgbClr val="FFB69F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B352B019-5B38-4561-810E-3022C89FE4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9140" y="6369011"/>
            <a:ext cx="1570097" cy="3380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AEFF28-8BAD-4896-BE5A-E187BA276B83}"/>
              </a:ext>
            </a:extLst>
          </p:cNvPr>
          <p:cNvSpPr txBox="1"/>
          <p:nvPr userDrawn="1"/>
        </p:nvSpPr>
        <p:spPr>
          <a:xfrm>
            <a:off x="11481511" y="6446607"/>
            <a:ext cx="611429" cy="17470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4D692A5C-E8D0-4939-A63A-6343E647C743}" type="slidenum">
              <a:rPr lang="en-US" sz="1000" smtClean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itchFamily="34" charset="0"/>
              </a:rPr>
              <a:pPr algn="ctr"/>
              <a:t>‹#›</a:t>
            </a:fld>
            <a:endParaRPr lang="en-US" sz="800">
              <a:solidFill>
                <a:schemeClr val="tx2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72CF632-CDA4-423C-9D3A-9081306CF361}"/>
              </a:ext>
            </a:extLst>
          </p:cNvPr>
          <p:cNvCxnSpPr>
            <a:cxnSpLocks/>
          </p:cNvCxnSpPr>
          <p:nvPr userDrawn="1"/>
        </p:nvCxnSpPr>
        <p:spPr>
          <a:xfrm>
            <a:off x="11485804" y="6452276"/>
            <a:ext cx="0" cy="16903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72413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orient="horz" pos="3816" userDrawn="1">
          <p15:clr>
            <a:srgbClr val="FBAE40"/>
          </p15:clr>
        </p15:guide>
        <p15:guide id="3" pos="168" userDrawn="1">
          <p15:clr>
            <a:srgbClr val="FBAE40"/>
          </p15:clr>
        </p15:guide>
        <p15:guide id="4" pos="751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2374EE21-BA61-4E4B-9BF8-A1CD98DDAB06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69F3808-B351-4CDE-94B7-8865CEBBEC48}"/>
              </a:ext>
            </a:extLst>
          </p:cNvPr>
          <p:cNvCxnSpPr>
            <a:cxnSpLocks/>
          </p:cNvCxnSpPr>
          <p:nvPr userDrawn="1"/>
        </p:nvCxnSpPr>
        <p:spPr>
          <a:xfrm>
            <a:off x="0" y="6222580"/>
            <a:ext cx="12192000" cy="0"/>
          </a:xfrm>
          <a:prstGeom prst="line">
            <a:avLst/>
          </a:prstGeom>
          <a:ln w="19050" cmpd="sng">
            <a:gradFill>
              <a:gsLst>
                <a:gs pos="0">
                  <a:srgbClr val="FF4206"/>
                </a:gs>
                <a:gs pos="100000">
                  <a:srgbClr val="FFB69F"/>
                </a:gs>
              </a:gsLst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D8A7FD1-8627-4659-9D38-0518A28D8183}"/>
              </a:ext>
            </a:extLst>
          </p:cNvPr>
          <p:cNvCxnSpPr>
            <a:cxnSpLocks/>
          </p:cNvCxnSpPr>
          <p:nvPr userDrawn="1"/>
        </p:nvCxnSpPr>
        <p:spPr>
          <a:xfrm>
            <a:off x="0" y="639053"/>
            <a:ext cx="12192000" cy="0"/>
          </a:xfrm>
          <a:prstGeom prst="line">
            <a:avLst/>
          </a:prstGeom>
          <a:ln w="19050" cmpd="sng">
            <a:gradFill flip="none" rotWithShape="1">
              <a:gsLst>
                <a:gs pos="0">
                  <a:srgbClr val="FF4206"/>
                </a:gs>
                <a:gs pos="100000">
                  <a:srgbClr val="FFB69F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B352B019-5B38-4561-810E-3022C89FE4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9140" y="6369011"/>
            <a:ext cx="1570097" cy="3380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D6167E-F063-4C48-99BD-C234E5FAB893}"/>
              </a:ext>
            </a:extLst>
          </p:cNvPr>
          <p:cNvSpPr txBox="1"/>
          <p:nvPr userDrawn="1"/>
        </p:nvSpPr>
        <p:spPr>
          <a:xfrm>
            <a:off x="7905754" y="6430326"/>
            <a:ext cx="3575758" cy="2154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800">
                <a:solidFill>
                  <a:schemeClr val="bg1">
                    <a:lumMod val="65000"/>
                  </a:schemeClr>
                </a:solidFill>
                <a:latin typeface="+mn-lt"/>
                <a:ea typeface="Source Sans Pro" panose="020B0503030403020204" pitchFamily="34" charset="0"/>
              </a:rPr>
              <a:t>Privileged and Confidential  ·  ©2022 CohnReznick Capital Markets Securities LLC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AEFF28-8BAD-4896-BE5A-E187BA276B83}"/>
              </a:ext>
            </a:extLst>
          </p:cNvPr>
          <p:cNvSpPr txBox="1"/>
          <p:nvPr userDrawn="1"/>
        </p:nvSpPr>
        <p:spPr>
          <a:xfrm>
            <a:off x="11481511" y="6446607"/>
            <a:ext cx="611429" cy="17470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4D692A5C-E8D0-4939-A63A-6343E647C743}" type="slidenum">
              <a:rPr lang="en-US" sz="1000" smtClean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itchFamily="34" charset="0"/>
              </a:rPr>
              <a:pPr algn="ctr"/>
              <a:t>‹#›</a:t>
            </a:fld>
            <a:endParaRPr lang="en-US" sz="800">
              <a:solidFill>
                <a:schemeClr val="tx2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72CF632-CDA4-423C-9D3A-9081306CF361}"/>
              </a:ext>
            </a:extLst>
          </p:cNvPr>
          <p:cNvCxnSpPr>
            <a:cxnSpLocks/>
          </p:cNvCxnSpPr>
          <p:nvPr userDrawn="1"/>
        </p:nvCxnSpPr>
        <p:spPr>
          <a:xfrm>
            <a:off x="11485804" y="6452276"/>
            <a:ext cx="0" cy="16903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72413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orient="horz" pos="3816" userDrawn="1">
          <p15:clr>
            <a:srgbClr val="FBAE40"/>
          </p15:clr>
        </p15:guide>
        <p15:guide id="3" pos="168" userDrawn="1">
          <p15:clr>
            <a:srgbClr val="FBAE40"/>
          </p15:clr>
        </p15:guide>
        <p15:guide id="4" pos="751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/ Last">
    <p:bg>
      <p:bgPr>
        <a:solidFill>
          <a:srgbClr val="5A6F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 not remove" hidden="1">
            <a:extLst>
              <a:ext uri="{FF2B5EF4-FFF2-40B4-BE49-F238E27FC236}">
                <a16:creationId xmlns:a16="http://schemas.microsoft.com/office/drawing/2014/main" id="{DEF07877-5F6A-42CB-B0AC-B1E5CDEEEC2F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735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535554">
            <a:alpha val="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095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69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535554"/>
          </a:solidFill>
          <a:latin typeface="Arial Regular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535554"/>
          </a:solidFill>
          <a:latin typeface="Arial Regular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535554"/>
          </a:solidFill>
          <a:latin typeface="Arial Regular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535554"/>
          </a:solidFill>
          <a:latin typeface="Arial Regular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535554"/>
          </a:solidFill>
          <a:latin typeface="Arial Regular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535554"/>
          </a:solidFill>
          <a:latin typeface="Arial Regular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26AE0C7-F023-67DF-A824-08D1F19B13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375993"/>
            <a:ext cx="12192000" cy="723399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F709C74-B1E8-4F00-8F02-A38E96BD82B7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1381125" y="1614126"/>
            <a:ext cx="9429750" cy="2500674"/>
          </a:xfrm>
          <a:prstGeom prst="rect">
            <a:avLst/>
          </a:prstGeom>
          <a:solidFill>
            <a:srgbClr val="FFFFFF">
              <a:alpha val="74902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0256F1-B254-532A-0B09-4EC1F5EA71F7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156510" y="5805571"/>
            <a:ext cx="3094074" cy="831591"/>
          </a:xfrm>
          <a:prstGeom prst="rect">
            <a:avLst/>
          </a:prstGeom>
          <a:solidFill>
            <a:srgbClr val="FFFFFF">
              <a:alpha val="74902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>
              <a:solidFill>
                <a:srgbClr val="FFFFFF"/>
              </a:solidFill>
            </a:endParaRPr>
          </a:p>
        </p:txBody>
      </p:sp>
      <p:pic>
        <p:nvPicPr>
          <p:cNvPr id="3" name="Picture 2" descr="One Energy Renewables">
            <a:extLst>
              <a:ext uri="{FF2B5EF4-FFF2-40B4-BE49-F238E27FC236}">
                <a16:creationId xmlns:a16="http://schemas.microsoft.com/office/drawing/2014/main" id="{1B5F547C-16DC-C6D1-6430-0478ACEB2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2" y="5823215"/>
            <a:ext cx="3326364" cy="83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164ABA-233E-7CD8-C51A-FDC2233761DD}"/>
              </a:ext>
            </a:extLst>
          </p:cNvPr>
          <p:cNvSpPr txBox="1"/>
          <p:nvPr/>
        </p:nvSpPr>
        <p:spPr>
          <a:xfrm>
            <a:off x="1484263" y="1649598"/>
            <a:ext cx="9223473" cy="2376035"/>
          </a:xfrm>
          <a:prstGeom prst="rect">
            <a:avLst/>
          </a:prstGeom>
          <a:noFill/>
        </p:spPr>
        <p:txBody>
          <a:bodyPr wrap="square" lIns="18288" tIns="18288" rIns="18288" bIns="18288" rtlCol="0" anchor="t">
            <a:spAutoFit/>
          </a:bodyPr>
          <a:lstStyle/>
          <a:p>
            <a:pPr algn="ctr"/>
            <a:endParaRPr lang="en-US" sz="3000" b="1" dirty="0">
              <a:ea typeface="Source Sans Pro" panose="020B0503030403020204" pitchFamily="34" charset="0"/>
            </a:endParaRPr>
          </a:p>
          <a:p>
            <a:pPr algn="ctr"/>
            <a:r>
              <a:rPr lang="en-US" sz="3000" b="1" dirty="0">
                <a:ea typeface="Source Sans Pro" panose="020B0503030403020204" pitchFamily="34" charset="0"/>
              </a:rPr>
              <a:t>Fourmile Solar </a:t>
            </a:r>
          </a:p>
          <a:p>
            <a:pPr algn="ctr"/>
            <a:r>
              <a:rPr lang="en-US" sz="3000" b="1" dirty="0">
                <a:ea typeface="Source Sans Pro" panose="020B0503030403020204" pitchFamily="34" charset="0"/>
              </a:rPr>
              <a:t>Goal 3 Exception Request</a:t>
            </a:r>
          </a:p>
          <a:p>
            <a:pPr algn="ctr"/>
            <a:r>
              <a:rPr lang="en-US" sz="2400" dirty="0">
                <a:ea typeface="Source Sans Pro"/>
              </a:rPr>
              <a:t>Umatilla County Board Hearing – March 18, 2026</a:t>
            </a:r>
            <a:endParaRPr lang="en-US" sz="2400" dirty="0">
              <a:ea typeface="Source Sans Pro"/>
              <a:cs typeface="Calibri"/>
            </a:endParaRPr>
          </a:p>
          <a:p>
            <a:pPr algn="ctr"/>
            <a:r>
              <a:rPr lang="en-US" sz="2000" dirty="0"/>
              <a:t>Comprehensive Plan Text Amendment #T-101-25</a:t>
            </a:r>
          </a:p>
          <a:p>
            <a:pPr algn="ctr"/>
            <a:endParaRPr lang="en-US" dirty="0">
              <a:solidFill>
                <a:schemeClr val="tx2"/>
              </a:solidFill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9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33;p7">
            <a:extLst>
              <a:ext uri="{FF2B5EF4-FFF2-40B4-BE49-F238E27FC236}">
                <a16:creationId xmlns:a16="http://schemas.microsoft.com/office/drawing/2014/main" id="{3EB0BE39-F7F5-EF81-ED40-243B4C064F7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33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20" tIns="91440" rIns="0" bIns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535554"/>
                </a:solidFill>
                <a:latin typeface="Arial Regular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ED9A22"/>
              </a:buClr>
              <a:buSzPts val="3200"/>
              <a:buFont typeface="Arial"/>
              <a:buNone/>
            </a:pPr>
            <a:r>
              <a:rPr lang="en-US" sz="2800" dirty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rPr>
              <a:t>PROJECT OVERVIEW – Details </a:t>
            </a:r>
            <a:endParaRPr lang="en-US" sz="2800" dirty="0">
              <a:solidFill>
                <a:schemeClr val="tx2"/>
              </a:solidFill>
              <a:latin typeface="+mn-lt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3F3C9D3-29C2-38E7-F369-1C38D65292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7051692"/>
              </p:ext>
            </p:extLst>
          </p:nvPr>
        </p:nvGraphicFramePr>
        <p:xfrm>
          <a:off x="1758176" y="1076094"/>
          <a:ext cx="9072384" cy="4729452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3207016">
                  <a:extLst>
                    <a:ext uri="{9D8B030D-6E8A-4147-A177-3AD203B41FA5}">
                      <a16:colId xmlns:a16="http://schemas.microsoft.com/office/drawing/2014/main" val="2210346129"/>
                    </a:ext>
                  </a:extLst>
                </a:gridCol>
                <a:gridCol w="5865368">
                  <a:extLst>
                    <a:ext uri="{9D8B030D-6E8A-4147-A177-3AD203B41FA5}">
                      <a16:colId xmlns:a16="http://schemas.microsoft.com/office/drawing/2014/main" val="706468310"/>
                    </a:ext>
                  </a:extLst>
                </a:gridCol>
              </a:tblGrid>
              <a:tr h="355434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/>
                          <a:cs typeface="Times New Roman" panose="02020603050405020304" pitchFamily="18" charset="0"/>
                        </a:rPr>
                        <a:t>Location</a:t>
                      </a:r>
                    </a:p>
                  </a:txBody>
                  <a:tcPr marL="68580" marR="6858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/>
                          <a:cs typeface="Times New Roman" panose="02020603050405020304" pitchFamily="18" charset="0"/>
                        </a:rPr>
                        <a:t>Umatilla County, approx. 11 miles southwest of Echo, OR</a:t>
                      </a:r>
                    </a:p>
                  </a:txBody>
                  <a:tcPr marL="68580" marR="6858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7369180"/>
                  </a:ext>
                </a:extLst>
              </a:tr>
              <a:tr h="740967"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/>
                          <a:cs typeface="Times New Roman" panose="02020603050405020304" pitchFamily="18" charset="0"/>
                        </a:rPr>
                        <a:t>Landowners</a:t>
                      </a: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Timothy and Shannon Rust Living Trust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The Shannon Rust Share of the Frank and LaVonne </a:t>
                      </a:r>
                      <a:r>
                        <a:rPr lang="en-US" sz="16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Mader</a:t>
                      </a:r>
                      <a:r>
                        <a:rPr lang="en-US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Living Trust Clarkston Development Company 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299782937"/>
                  </a:ext>
                </a:extLst>
              </a:tr>
              <a:tr h="903807"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/>
                          <a:cs typeface="Times New Roman" panose="02020603050405020304" pitchFamily="18" charset="0"/>
                        </a:rPr>
                        <a:t>Site Control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/>
                          <a:cs typeface="Times New Roman" panose="02020603050405020304" pitchFamily="18" charset="0"/>
                        </a:rPr>
                        <a:t>Long-term land lease agreement</a:t>
                      </a:r>
                    </a:p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/>
                          <a:cs typeface="Times New Roman" panose="02020603050405020304" pitchFamily="18" charset="0"/>
                        </a:rPr>
                        <a:t>Signed site control: April 28, 2023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5420057"/>
                  </a:ext>
                </a:extLst>
              </a:tr>
              <a:tr h="355434"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/>
                          <a:cs typeface="Times New Roman" panose="02020603050405020304" pitchFamily="18" charset="0"/>
                        </a:rPr>
                        <a:t>Zoning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/>
                          <a:cs typeface="Times New Roman" panose="02020603050405020304" pitchFamily="18" charset="0"/>
                        </a:rPr>
                        <a:t>Exclusive Farm Use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50865664"/>
                  </a:ext>
                </a:extLst>
              </a:tr>
              <a:tr h="381312"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/>
                          <a:cs typeface="Times New Roman" panose="02020603050405020304" pitchFamily="18" charset="0"/>
                        </a:rPr>
                        <a:t>Land Use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/>
                          <a:cs typeface="Times New Roman" panose="02020603050405020304" pitchFamily="18" charset="0"/>
                        </a:rPr>
                        <a:t>Cultivated for dryland crops and agricultural operations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03147565"/>
                  </a:ext>
                </a:extLst>
              </a:tr>
              <a:tr h="355434"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/>
                          <a:cs typeface="Times New Roman" panose="02020603050405020304" pitchFamily="18" charset="0"/>
                        </a:rPr>
                        <a:t>Utility Interconnection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/>
                          <a:cs typeface="Times New Roman" panose="02020603050405020304" pitchFamily="18" charset="0"/>
                        </a:rPr>
                        <a:t>Umatilla Electric Cooperative and Bonneville Power Administration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96942821"/>
                  </a:ext>
                </a:extLst>
              </a:tr>
              <a:tr h="353196"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/>
                          <a:cs typeface="Times New Roman" panose="02020603050405020304" pitchFamily="18" charset="0"/>
                        </a:rPr>
                        <a:t>System Size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/>
                          <a:cs typeface="Times New Roman" panose="02020603050405020304" pitchFamily="18" charset="0"/>
                        </a:rPr>
                        <a:t>90 MW AC Solar + optional Battery Storage - Up to 450 acres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41623094"/>
                  </a:ext>
                </a:extLst>
              </a:tr>
              <a:tr h="355434"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/>
                          <a:cs typeface="Times New Roman" panose="02020603050405020304" pitchFamily="18" charset="0"/>
                        </a:rPr>
                        <a:t>System Type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/>
                          <a:cs typeface="Times New Roman" panose="02020603050405020304" pitchFamily="18" charset="0"/>
                        </a:rPr>
                        <a:t>Single-axis tracking ground-mounted solar PV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81418743"/>
                  </a:ext>
                </a:extLst>
              </a:tr>
              <a:tr h="573000"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/>
                          <a:cs typeface="Times New Roman" panose="02020603050405020304" pitchFamily="18" charset="0"/>
                        </a:rPr>
                        <a:t>Projected Annual Output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/>
                          <a:cs typeface="Times New Roman" panose="02020603050405020304" pitchFamily="18" charset="0"/>
                        </a:rPr>
                        <a:t>~140,000 megawatt hours (MWh) per year</a:t>
                      </a:r>
                    </a:p>
                    <a:p>
                      <a:pPr marL="0" marR="0" algn="l" defTabSz="457200" rtl="0" eaLnBrk="1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/>
                          <a:cs typeface="Times New Roman" panose="02020603050405020304" pitchFamily="18" charset="0"/>
                        </a:rPr>
                        <a:t>Enough to power approximately 12,000 average homes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94602758"/>
                  </a:ext>
                </a:extLst>
              </a:tr>
              <a:tr h="355434"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/>
                          <a:cs typeface="Times New Roman" panose="02020603050405020304" pitchFamily="18" charset="0"/>
                        </a:rPr>
                        <a:t>Estimated Online Date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/>
                          <a:cs typeface="Times New Roman" panose="02020603050405020304" pitchFamily="18" charset="0"/>
                        </a:rPr>
                        <a:t>Q3 2028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366552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6791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33;p7">
            <a:extLst>
              <a:ext uri="{FF2B5EF4-FFF2-40B4-BE49-F238E27FC236}">
                <a16:creationId xmlns:a16="http://schemas.microsoft.com/office/drawing/2014/main" id="{409D578A-0084-0C06-9E14-0009352B8BB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33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20" tIns="91440" rIns="0" bIns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535554"/>
                </a:solidFill>
                <a:latin typeface="Arial Regular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ED9A22"/>
              </a:buClr>
              <a:buSzPts val="3200"/>
              <a:buFont typeface="Arial"/>
              <a:buNone/>
            </a:pPr>
            <a:r>
              <a:rPr lang="en-US" sz="2800" dirty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rPr>
              <a:t>Project Components – Solar Panels</a:t>
            </a: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544B2F23-2214-2DBB-EA33-9BBC1D9F476A}"/>
              </a:ext>
            </a:extLst>
          </p:cNvPr>
          <p:cNvSpPr>
            <a:spLocks/>
          </p:cNvSpPr>
          <p:nvPr/>
        </p:nvSpPr>
        <p:spPr bwMode="auto">
          <a:xfrm>
            <a:off x="7719060" y="1261110"/>
            <a:ext cx="3836670" cy="4952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12700">
              <a:spcBef>
                <a:spcPct val="20000"/>
              </a:spcBef>
              <a:spcAft>
                <a:spcPts val="600"/>
              </a:spcAft>
              <a:buClr>
                <a:schemeClr val="accent6"/>
              </a:buClr>
              <a:buSzPct val="105000"/>
            </a:pPr>
            <a:r>
              <a:rPr lang="en-US" b="1" dirty="0">
                <a:solidFill>
                  <a:srgbClr val="FF6A3B"/>
                </a:solidFill>
                <a:cs typeface="Arial"/>
                <a:sym typeface="Gotham Light" charset="0"/>
              </a:rPr>
              <a:t>Panels</a:t>
            </a: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accent6"/>
              </a:buClr>
              <a:buSzPct val="105000"/>
              <a:buFont typeface="Wingdings" panose="05000000000000000000" pitchFamily="2" charset="2"/>
              <a:buChar char="§"/>
            </a:pPr>
            <a:r>
              <a:rPr lang="en-US" dirty="0">
                <a:cs typeface="Arial"/>
                <a:sym typeface="Gotham Light" charset="0"/>
              </a:rPr>
              <a:t>Photovoltaic cells made of crystalline silicon convert sunlight to electricity</a:t>
            </a: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accent6"/>
              </a:buClr>
              <a:buSzPct val="105000"/>
              <a:buFont typeface="Wingdings" panose="05000000000000000000" pitchFamily="2" charset="2"/>
              <a:buChar char="§"/>
            </a:pPr>
            <a:r>
              <a:rPr lang="en-US" dirty="0">
                <a:cs typeface="Arial"/>
                <a:sym typeface="Gotham Light" charset="0"/>
              </a:rPr>
              <a:t>Anti-reflective coating on the glass exterior reduces energy lost to reflection</a:t>
            </a:r>
            <a:endParaRPr lang="en-US" dirty="0">
              <a:solidFill>
                <a:srgbClr val="4D5757"/>
              </a:solidFill>
              <a:cs typeface="Arial"/>
              <a:sym typeface="Gotham Light" charset="0"/>
            </a:endParaRPr>
          </a:p>
          <a:p>
            <a:pPr marL="12700">
              <a:spcBef>
                <a:spcPct val="20000"/>
              </a:spcBef>
              <a:spcAft>
                <a:spcPts val="600"/>
              </a:spcAft>
              <a:buClr>
                <a:schemeClr val="accent6"/>
              </a:buClr>
              <a:buSzPct val="105000"/>
            </a:pPr>
            <a:r>
              <a:rPr lang="en-US" b="1" dirty="0">
                <a:solidFill>
                  <a:srgbClr val="FF6A3B"/>
                </a:solidFill>
                <a:cs typeface="Arial"/>
                <a:sym typeface="Gotham Light" charset="0"/>
              </a:rPr>
              <a:t>Racking </a:t>
            </a: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accent6"/>
              </a:buClr>
              <a:buSzPct val="105000"/>
              <a:buFont typeface="Wingdings" panose="05000000000000000000" pitchFamily="2" charset="2"/>
              <a:buChar char="§"/>
            </a:pPr>
            <a:r>
              <a:rPr lang="en-US" dirty="0">
                <a:cs typeface="Arial"/>
                <a:sym typeface="Gotham Light" charset="0"/>
              </a:rPr>
              <a:t>Steel racking system supported by steel posts </a:t>
            </a: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accent6"/>
              </a:buClr>
              <a:buSzPct val="105000"/>
              <a:buFont typeface="Wingdings" panose="05000000000000000000" pitchFamily="2" charset="2"/>
              <a:buChar char="§"/>
            </a:pPr>
            <a:r>
              <a:rPr lang="en-US" dirty="0">
                <a:cs typeface="Arial"/>
                <a:sym typeface="Gotham Light" charset="0"/>
              </a:rPr>
              <a:t>Tracking technology maximizes energy production by following the sun throughout the day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BD0977-ADD1-2E66-F883-1A80CEF81E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56" b="4742"/>
          <a:stretch/>
        </p:blipFill>
        <p:spPr>
          <a:xfrm>
            <a:off x="502739" y="1696428"/>
            <a:ext cx="3185383" cy="3664242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A97C5399-382B-EC1E-1F0C-67DD833963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0634" y="1053464"/>
            <a:ext cx="3385903" cy="475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3965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33;p7">
            <a:extLst>
              <a:ext uri="{FF2B5EF4-FFF2-40B4-BE49-F238E27FC236}">
                <a16:creationId xmlns:a16="http://schemas.microsoft.com/office/drawing/2014/main" id="{C4C98015-1599-3793-1620-F2EF53D36BF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33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20" tIns="91440" rIns="0" bIns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535554"/>
                </a:solidFill>
                <a:latin typeface="Arial Regular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ED9A22"/>
              </a:buClr>
              <a:buSzPts val="3200"/>
              <a:buFont typeface="Arial"/>
              <a:buNone/>
            </a:pPr>
            <a:r>
              <a:rPr lang="en-US" sz="2800" dirty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rPr>
              <a:t>Project Components – Electrical Equipment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6BA411E-262B-940C-B04D-7DC6BD3585DA}"/>
              </a:ext>
            </a:extLst>
          </p:cNvPr>
          <p:cNvGrpSpPr/>
          <p:nvPr/>
        </p:nvGrpSpPr>
        <p:grpSpPr>
          <a:xfrm>
            <a:off x="946115" y="1186070"/>
            <a:ext cx="3191765" cy="4680506"/>
            <a:chOff x="1340218" y="1036030"/>
            <a:chExt cx="3191765" cy="468050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F99373E-CDC0-2062-76EB-35564920AC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218" y="3585591"/>
              <a:ext cx="3191765" cy="213094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D7FD690-0DD8-0921-E5E8-7D4548F0AC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40218" y="1036030"/>
              <a:ext cx="3190628" cy="2392971"/>
            </a:xfrm>
            <a:prstGeom prst="rect">
              <a:avLst/>
            </a:prstGeom>
          </p:spPr>
        </p:pic>
      </p:grpSp>
      <p:sp>
        <p:nvSpPr>
          <p:cNvPr id="13" name="Rectangle 8">
            <a:extLst>
              <a:ext uri="{FF2B5EF4-FFF2-40B4-BE49-F238E27FC236}">
                <a16:creationId xmlns:a16="http://schemas.microsoft.com/office/drawing/2014/main" id="{0F398F37-DD99-6D74-7031-972497301ECF}"/>
              </a:ext>
            </a:extLst>
          </p:cNvPr>
          <p:cNvSpPr>
            <a:spLocks/>
          </p:cNvSpPr>
          <p:nvPr/>
        </p:nvSpPr>
        <p:spPr bwMode="auto">
          <a:xfrm>
            <a:off x="4756149" y="1905452"/>
            <a:ext cx="6595946" cy="3807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12700">
              <a:spcBef>
                <a:spcPct val="20000"/>
              </a:spcBef>
              <a:spcAft>
                <a:spcPts val="600"/>
              </a:spcAft>
              <a:buClr>
                <a:schemeClr val="accent6"/>
              </a:buClr>
              <a:buSzPct val="105000"/>
            </a:pPr>
            <a:r>
              <a:rPr lang="en-US" b="1" dirty="0">
                <a:solidFill>
                  <a:srgbClr val="FF6A3B"/>
                </a:solidFill>
                <a:cs typeface="Arial"/>
                <a:sym typeface="Gotham Light" charset="0"/>
              </a:rPr>
              <a:t>Inverters</a:t>
            </a: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accent6"/>
              </a:buClr>
              <a:buSzPct val="105000"/>
              <a:buFont typeface="Wingdings" panose="05000000000000000000" pitchFamily="2" charset="2"/>
              <a:buChar char="§"/>
            </a:pPr>
            <a:r>
              <a:rPr lang="en-US" dirty="0">
                <a:cs typeface="Arial"/>
                <a:sym typeface="Gotham Light" charset="0"/>
              </a:rPr>
              <a:t>Inverters convert solar energy into electricity for grid</a:t>
            </a: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accent6"/>
              </a:buClr>
              <a:buSzPct val="105000"/>
              <a:buFont typeface="Wingdings" panose="05000000000000000000" pitchFamily="2" charset="2"/>
              <a:buChar char="§"/>
            </a:pPr>
            <a:r>
              <a:rPr lang="en-US" dirty="0">
                <a:cs typeface="Arial"/>
                <a:sym typeface="Gotham Light" charset="0"/>
              </a:rPr>
              <a:t>Inverters work with step-up transformers to increase voltage</a:t>
            </a:r>
            <a:endParaRPr lang="en-US" dirty="0">
              <a:solidFill>
                <a:srgbClr val="4D5757"/>
              </a:solidFill>
              <a:cs typeface="Arial"/>
              <a:sym typeface="Gotham Light" charset="0"/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6"/>
              </a:buClr>
              <a:buSzPct val="105000"/>
            </a:pPr>
            <a:endParaRPr lang="en-US" dirty="0">
              <a:solidFill>
                <a:srgbClr val="4D5757"/>
              </a:solidFill>
              <a:cs typeface="Arial"/>
              <a:sym typeface="Gotham Light" charset="0"/>
            </a:endParaRPr>
          </a:p>
          <a:p>
            <a:pPr marL="12700">
              <a:spcBef>
                <a:spcPct val="20000"/>
              </a:spcBef>
              <a:spcAft>
                <a:spcPts val="600"/>
              </a:spcAft>
              <a:buClr>
                <a:schemeClr val="accent6"/>
              </a:buClr>
              <a:buSzPct val="105000"/>
            </a:pPr>
            <a:r>
              <a:rPr lang="en-US" b="1" dirty="0">
                <a:solidFill>
                  <a:srgbClr val="FF6A3B"/>
                </a:solidFill>
                <a:cs typeface="Arial"/>
                <a:sym typeface="Gotham Light" charset="0"/>
              </a:rPr>
              <a:t>Interconnection Infrastructure</a:t>
            </a: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accent6"/>
              </a:buClr>
              <a:buSzPct val="105000"/>
              <a:buFont typeface="Wingdings" panose="05000000000000000000" pitchFamily="2" charset="2"/>
              <a:buChar char="§"/>
            </a:pPr>
            <a:r>
              <a:rPr lang="en-US" dirty="0">
                <a:cs typeface="Arial"/>
                <a:sym typeface="Gotham Light" charset="0"/>
              </a:rPr>
              <a:t>Main step-up transformer to utility voltage</a:t>
            </a: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accent6"/>
              </a:buClr>
              <a:buSzPct val="105000"/>
              <a:buFont typeface="Wingdings" panose="05000000000000000000" pitchFamily="2" charset="2"/>
              <a:buChar char="§"/>
            </a:pPr>
            <a:r>
              <a:rPr lang="en-US" dirty="0">
                <a:cs typeface="Arial"/>
                <a:sym typeface="Gotham Light" charset="0"/>
              </a:rPr>
              <a:t>Control house with protective equipment</a:t>
            </a: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accent6"/>
              </a:buClr>
              <a:buSzPct val="105000"/>
              <a:buFont typeface="Wingdings" panose="05000000000000000000" pitchFamily="2" charset="2"/>
              <a:buChar char="§"/>
            </a:pPr>
            <a:r>
              <a:rPr lang="en-US" dirty="0">
                <a:cs typeface="Arial"/>
                <a:sym typeface="Gotham Light" charset="0"/>
              </a:rPr>
              <a:t>Located on secure cement pad, restricted public access  </a:t>
            </a:r>
          </a:p>
          <a:p>
            <a:pPr>
              <a:spcAft>
                <a:spcPts val="600"/>
              </a:spcAft>
              <a:buClr>
                <a:srgbClr val="F27021"/>
              </a:buClr>
              <a:buSzPct val="125000"/>
            </a:pPr>
            <a:endParaRPr lang="en-US" dirty="0">
              <a:latin typeface="Gotham Book" pitchFamily="50" charset="0"/>
              <a:ea typeface="ＭＳ Ｐゴシック" charset="0"/>
              <a:cs typeface="Gotham Book" pitchFamily="50" charset="0"/>
              <a:sym typeface="Gotham Light" charset="0"/>
            </a:endParaRPr>
          </a:p>
          <a:p>
            <a:pPr marL="285750" indent="-285750">
              <a:spcAft>
                <a:spcPts val="600"/>
              </a:spcAft>
              <a:buClr>
                <a:srgbClr val="EAE9E5"/>
              </a:buClr>
              <a:buSzPct val="125000"/>
              <a:buFont typeface="Wingdings" charset="2"/>
              <a:buChar char="§"/>
            </a:pPr>
            <a:endParaRPr lang="en-US" dirty="0">
              <a:latin typeface="Gotham Light"/>
              <a:ea typeface="ＭＳ Ｐゴシック" charset="0"/>
              <a:cs typeface="Gotham Light"/>
              <a:sym typeface="Gotham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5167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33;p7">
            <a:extLst>
              <a:ext uri="{FF2B5EF4-FFF2-40B4-BE49-F238E27FC236}">
                <a16:creationId xmlns:a16="http://schemas.microsoft.com/office/drawing/2014/main" id="{C4C98015-1599-3793-1620-F2EF53D36BF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33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20" tIns="91440" rIns="0" bIns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535554"/>
                </a:solidFill>
                <a:latin typeface="Arial Regular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ED9A22"/>
              </a:buClr>
              <a:buSzPts val="3200"/>
              <a:buFont typeface="Arial"/>
              <a:buNone/>
            </a:pPr>
            <a:r>
              <a:rPr lang="en-US" sz="2800" dirty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rPr>
              <a:t>Project Components – Battery Storage </a:t>
            </a:r>
          </a:p>
        </p:txBody>
      </p:sp>
      <p:pic>
        <p:nvPicPr>
          <p:cNvPr id="3" name="Picture 2" descr="P21#yIS1">
            <a:extLst>
              <a:ext uri="{FF2B5EF4-FFF2-40B4-BE49-F238E27FC236}">
                <a16:creationId xmlns:a16="http://schemas.microsoft.com/office/drawing/2014/main" id="{CF8DF2B2-6A32-FA21-A50D-95FE873A926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82" y="868660"/>
            <a:ext cx="4257478" cy="3023115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</p:spPr>
      </p:pic>
      <p:pic>
        <p:nvPicPr>
          <p:cNvPr id="4" name="Picture 3" descr="P30#yIS1">
            <a:extLst>
              <a:ext uri="{FF2B5EF4-FFF2-40B4-BE49-F238E27FC236}">
                <a16:creationId xmlns:a16="http://schemas.microsoft.com/office/drawing/2014/main" id="{A92FDD0F-AFF7-5EFD-14AE-7954F90B1D1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922" y="3999762"/>
            <a:ext cx="6665398" cy="2027678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</p:spPr>
      </p:pic>
      <p:sp>
        <p:nvSpPr>
          <p:cNvPr id="5" name="Rectangle 8">
            <a:extLst>
              <a:ext uri="{FF2B5EF4-FFF2-40B4-BE49-F238E27FC236}">
                <a16:creationId xmlns:a16="http://schemas.microsoft.com/office/drawing/2014/main" id="{24394A83-7B0F-37D5-6C05-2FD3E37817C3}"/>
              </a:ext>
            </a:extLst>
          </p:cNvPr>
          <p:cNvSpPr>
            <a:spLocks/>
          </p:cNvSpPr>
          <p:nvPr/>
        </p:nvSpPr>
        <p:spPr bwMode="auto">
          <a:xfrm>
            <a:off x="5475800" y="1419366"/>
            <a:ext cx="5863691" cy="2472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12700">
              <a:spcBef>
                <a:spcPct val="20000"/>
              </a:spcBef>
              <a:spcAft>
                <a:spcPts val="600"/>
              </a:spcAft>
              <a:buClr>
                <a:schemeClr val="accent6"/>
              </a:buClr>
              <a:buSzPct val="105000"/>
            </a:pPr>
            <a:r>
              <a:rPr lang="en-US" b="1" dirty="0">
                <a:solidFill>
                  <a:schemeClr val="accent1"/>
                </a:solidFill>
                <a:cs typeface="Arial"/>
                <a:sym typeface="Gotham Light" charset="0"/>
              </a:rPr>
              <a:t>Battery Energy Storage System</a:t>
            </a: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accent6"/>
              </a:buClr>
              <a:buSzPct val="105000"/>
              <a:buFont typeface="Wingdings" panose="05000000000000000000" pitchFamily="2" charset="2"/>
              <a:buChar char="§"/>
            </a:pPr>
            <a:r>
              <a:rPr lang="en-US" dirty="0">
                <a:cs typeface="Arial"/>
                <a:sym typeface="Gotham Light" charset="0"/>
              </a:rPr>
              <a:t>Equipment to store and deliver electricity to grid</a:t>
            </a: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accent6"/>
              </a:buClr>
              <a:buSzPct val="105000"/>
              <a:buFont typeface="Wingdings" panose="05000000000000000000" pitchFamily="2" charset="2"/>
              <a:buChar char="§"/>
            </a:pPr>
            <a:r>
              <a:rPr lang="en-US" dirty="0">
                <a:cs typeface="Arial"/>
                <a:sym typeface="Gotham Light" charset="0"/>
              </a:rPr>
              <a:t>National Fire Protection Association (NFPA) Standards </a:t>
            </a: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accent6"/>
              </a:buClr>
              <a:buSzPct val="105000"/>
              <a:buFont typeface="Wingdings" panose="05000000000000000000" pitchFamily="2" charset="2"/>
              <a:buChar char="§"/>
            </a:pPr>
            <a:r>
              <a:rPr lang="en-US" dirty="0">
                <a:cs typeface="Arial"/>
                <a:sym typeface="Gotham Light" charset="0"/>
              </a:rPr>
              <a:t>Oregon Fire Code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6"/>
              </a:buClr>
              <a:buSzPct val="105000"/>
            </a:pPr>
            <a:endParaRPr lang="en-US" dirty="0">
              <a:solidFill>
                <a:srgbClr val="4D5757"/>
              </a:solidFill>
              <a:cs typeface="Arial"/>
              <a:sym typeface="Gotham Light" charset="0"/>
            </a:endParaRPr>
          </a:p>
          <a:p>
            <a:pPr>
              <a:spcAft>
                <a:spcPts val="600"/>
              </a:spcAft>
              <a:buClr>
                <a:srgbClr val="F27021"/>
              </a:buClr>
              <a:buSzPct val="125000"/>
            </a:pPr>
            <a:endParaRPr lang="en-US" dirty="0">
              <a:ea typeface="ＭＳ Ｐゴシック" charset="0"/>
              <a:cs typeface="Gotham Book" pitchFamily="50" charset="0"/>
              <a:sym typeface="Gotham Light" charset="0"/>
            </a:endParaRPr>
          </a:p>
          <a:p>
            <a:pPr marL="285750" indent="-285750">
              <a:spcAft>
                <a:spcPts val="600"/>
              </a:spcAft>
              <a:buClr>
                <a:srgbClr val="EAE9E5"/>
              </a:buClr>
              <a:buSzPct val="125000"/>
              <a:buFont typeface="Wingdings" charset="2"/>
              <a:buChar char="§"/>
            </a:pPr>
            <a:endParaRPr lang="en-US" dirty="0">
              <a:ea typeface="ＭＳ Ｐゴシック" charset="0"/>
              <a:cs typeface="Gotham Light"/>
              <a:sym typeface="Gotham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8672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33;p7">
            <a:extLst>
              <a:ext uri="{FF2B5EF4-FFF2-40B4-BE49-F238E27FC236}">
                <a16:creationId xmlns:a16="http://schemas.microsoft.com/office/drawing/2014/main" id="{C4C98015-1599-3793-1620-F2EF53D36BF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33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20" tIns="91440" rIns="0" bIns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535554"/>
                </a:solidFill>
                <a:latin typeface="Arial Regular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ED9A22"/>
              </a:buClr>
              <a:buSzPts val="3200"/>
              <a:buFont typeface="Arial"/>
              <a:buNone/>
            </a:pPr>
            <a:r>
              <a:rPr lang="en-US" sz="2800" dirty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rPr>
              <a:t>Project Components – Fencing and Internal Roads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CEA4CDCA-8D91-C2A5-689F-F63A2FC4DF35}"/>
              </a:ext>
            </a:extLst>
          </p:cNvPr>
          <p:cNvSpPr>
            <a:spLocks/>
          </p:cNvSpPr>
          <p:nvPr/>
        </p:nvSpPr>
        <p:spPr bwMode="auto">
          <a:xfrm>
            <a:off x="6240075" y="1149437"/>
            <a:ext cx="5143500" cy="4559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6"/>
              </a:buClr>
              <a:buSzPct val="105000"/>
            </a:pPr>
            <a:endParaRPr lang="en-US" dirty="0">
              <a:solidFill>
                <a:srgbClr val="4D5757"/>
              </a:solidFill>
              <a:cs typeface="Arial"/>
              <a:sym typeface="Gotham Light" charset="0"/>
            </a:endParaRPr>
          </a:p>
          <a:p>
            <a:pPr marL="12700">
              <a:spcBef>
                <a:spcPct val="20000"/>
              </a:spcBef>
              <a:spcAft>
                <a:spcPts val="600"/>
              </a:spcAft>
              <a:buClr>
                <a:schemeClr val="accent6"/>
              </a:buClr>
              <a:buSzPct val="105000"/>
            </a:pPr>
            <a:r>
              <a:rPr lang="en-US" b="1" dirty="0">
                <a:solidFill>
                  <a:srgbClr val="FF6A3B"/>
                </a:solidFill>
                <a:cs typeface="Arial"/>
                <a:sym typeface="Gotham Light" charset="0"/>
              </a:rPr>
              <a:t>Fencing</a:t>
            </a: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accent6"/>
              </a:buClr>
              <a:buSzPct val="105000"/>
              <a:buFont typeface="Wingdings" panose="05000000000000000000" pitchFamily="2" charset="2"/>
              <a:buChar char="§"/>
            </a:pPr>
            <a:r>
              <a:rPr lang="en-US" dirty="0">
                <a:cs typeface="Arial"/>
                <a:sym typeface="Gotham Light" charset="0"/>
              </a:rPr>
              <a:t>A security fence around the perimeter</a:t>
            </a: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accent6"/>
              </a:buClr>
              <a:buSzPct val="105000"/>
              <a:buFont typeface="Wingdings" panose="05000000000000000000" pitchFamily="2" charset="2"/>
              <a:buChar char="§"/>
            </a:pPr>
            <a:r>
              <a:rPr lang="en-US" dirty="0">
                <a:cs typeface="Arial"/>
                <a:sym typeface="Gotham Light" charset="0"/>
              </a:rPr>
              <a:t>Fence height and gates in accordance with County and emergency services access needs. 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6"/>
              </a:buClr>
              <a:buSzPct val="105000"/>
            </a:pPr>
            <a:r>
              <a:rPr lang="en-US" b="1" dirty="0">
                <a:solidFill>
                  <a:srgbClr val="FF6A3B"/>
                </a:solidFill>
                <a:cs typeface="Arial"/>
                <a:sym typeface="Gotham Light" charset="0"/>
              </a:rPr>
              <a:t>Internal Roads </a:t>
            </a: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accent6"/>
              </a:buClr>
              <a:buSzPct val="105000"/>
              <a:buFont typeface="Wingdings" panose="05000000000000000000" pitchFamily="2" charset="2"/>
              <a:buChar char="§"/>
            </a:pPr>
            <a:r>
              <a:rPr lang="en-US" dirty="0">
                <a:cs typeface="Arial"/>
                <a:sym typeface="Gotham Light" charset="0"/>
              </a:rPr>
              <a:t>Low impact maintenance roads</a:t>
            </a: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accent6"/>
              </a:buClr>
              <a:buSzPct val="105000"/>
              <a:buFont typeface="Wingdings" panose="05000000000000000000" pitchFamily="2" charset="2"/>
              <a:buChar char="§"/>
            </a:pPr>
            <a:r>
              <a:rPr lang="en-US" dirty="0">
                <a:cs typeface="Arial"/>
                <a:sym typeface="Gotham Light" charset="0"/>
              </a:rPr>
              <a:t>Fire vehicle turnarounds</a:t>
            </a: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accent6"/>
              </a:buClr>
              <a:buSzPct val="105000"/>
              <a:buFont typeface="Wingdings" panose="05000000000000000000" pitchFamily="2" charset="2"/>
              <a:buChar char="§"/>
            </a:pPr>
            <a:r>
              <a:rPr lang="en-US" dirty="0">
                <a:cs typeface="Arial"/>
                <a:sym typeface="Gotham Light" charset="0"/>
              </a:rPr>
              <a:t>Access roads 20’ wide per Oregon Fire Code</a:t>
            </a:r>
            <a:endParaRPr lang="en-US" dirty="0">
              <a:solidFill>
                <a:srgbClr val="4D5757"/>
              </a:solidFill>
              <a:cs typeface="Arial"/>
              <a:sym typeface="Gotham Light" charset="0"/>
            </a:endParaRPr>
          </a:p>
          <a:p>
            <a:pPr marL="285750" indent="-285750">
              <a:spcAft>
                <a:spcPts val="600"/>
              </a:spcAft>
              <a:buClr>
                <a:srgbClr val="EAE9E5"/>
              </a:buClr>
              <a:buSzPct val="125000"/>
              <a:buFont typeface="Wingdings" charset="2"/>
              <a:buChar char="§"/>
            </a:pPr>
            <a:endParaRPr lang="en-US" dirty="0">
              <a:latin typeface="Gotham Light"/>
              <a:ea typeface="ＭＳ Ｐゴシック" charset="0"/>
              <a:cs typeface="Gotham Light"/>
              <a:sym typeface="Gotham Light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571FFE-491E-E2CE-8F88-FABBEA8B50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96" r="3596" b="4807"/>
          <a:stretch>
            <a:fillRect/>
          </a:stretch>
        </p:blipFill>
        <p:spPr>
          <a:xfrm>
            <a:off x="1103720" y="1256477"/>
            <a:ext cx="4737918" cy="434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7507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33;p7">
            <a:extLst>
              <a:ext uri="{FF2B5EF4-FFF2-40B4-BE49-F238E27FC236}">
                <a16:creationId xmlns:a16="http://schemas.microsoft.com/office/drawing/2014/main" id="{0FAD5062-D4D3-E171-B2E2-E3E3E5F98389}"/>
              </a:ext>
            </a:extLst>
          </p:cNvPr>
          <p:cNvSpPr txBox="1">
            <a:spLocks/>
          </p:cNvSpPr>
          <p:nvPr/>
        </p:nvSpPr>
        <p:spPr>
          <a:xfrm>
            <a:off x="145052" y="28542"/>
            <a:ext cx="12192000" cy="633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20" tIns="91440" rIns="0" bIns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535554"/>
                </a:solidFill>
                <a:latin typeface="Arial Regular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ED9A22"/>
              </a:buClr>
              <a:buSzPts val="3200"/>
              <a:buFont typeface="Arial"/>
              <a:buNone/>
            </a:pPr>
            <a:r>
              <a:rPr lang="en-US" sz="2800" dirty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rPr>
              <a:t>Project Studies </a:t>
            </a:r>
            <a:endParaRPr lang="en-US" sz="2800" dirty="0">
              <a:solidFill>
                <a:schemeClr val="tx2"/>
              </a:solidFill>
              <a:latin typeface="+mn-lt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4132175-2DF1-F552-D042-F5421B4B83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9596484"/>
              </p:ext>
            </p:extLst>
          </p:nvPr>
        </p:nvGraphicFramePr>
        <p:xfrm>
          <a:off x="903897" y="1447988"/>
          <a:ext cx="10384205" cy="3962023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3396703">
                  <a:extLst>
                    <a:ext uri="{9D8B030D-6E8A-4147-A177-3AD203B41FA5}">
                      <a16:colId xmlns:a16="http://schemas.microsoft.com/office/drawing/2014/main" val="2210346129"/>
                    </a:ext>
                  </a:extLst>
                </a:gridCol>
                <a:gridCol w="6987502">
                  <a:extLst>
                    <a:ext uri="{9D8B030D-6E8A-4147-A177-3AD203B41FA5}">
                      <a16:colId xmlns:a16="http://schemas.microsoft.com/office/drawing/2014/main" val="706468310"/>
                    </a:ext>
                  </a:extLst>
                </a:gridCol>
              </a:tblGrid>
              <a:tr h="355434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/>
                          <a:cs typeface="Times New Roman" panose="02020603050405020304" pitchFamily="18" charset="0"/>
                        </a:rPr>
                        <a:t>Phase I ESA</a:t>
                      </a:r>
                    </a:p>
                  </a:txBody>
                  <a:tcPr marL="68580" marR="6858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/>
                          <a:cs typeface="Times New Roman" panose="02020603050405020304" pitchFamily="18" charset="0"/>
                        </a:rPr>
                        <a:t>Complete</a:t>
                      </a:r>
                    </a:p>
                  </a:txBody>
                  <a:tcPr marL="68580" marR="6858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7369180"/>
                  </a:ext>
                </a:extLst>
              </a:tr>
              <a:tr h="399477"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/>
                          <a:cs typeface="Times New Roman" panose="02020603050405020304" pitchFamily="18" charset="0"/>
                        </a:rPr>
                        <a:t>Land Surveys</a:t>
                      </a: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Complete - ALTA Survey, LiDAR Survey , Geotechnical Survey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299782937"/>
                  </a:ext>
                </a:extLst>
              </a:tr>
              <a:tr h="402789"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/>
                          <a:cs typeface="Times New Roman" panose="02020603050405020304" pitchFamily="18" charset="0"/>
                        </a:rPr>
                        <a:t>Wetland Delineation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/>
                          <a:cs typeface="Times New Roman" panose="02020603050405020304" pitchFamily="18" charset="0"/>
                        </a:rPr>
                        <a:t>Complete - no wetlands on-site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5420057"/>
                  </a:ext>
                </a:extLst>
              </a:tr>
              <a:tr h="355434"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/>
                          <a:cs typeface="Times New Roman" panose="02020603050405020304" pitchFamily="18" charset="0"/>
                        </a:rPr>
                        <a:t>Wildlife and Habitat Survey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/>
                          <a:cs typeface="Times New Roman"/>
                        </a:rPr>
                        <a:t>Complete - no critical habitat on-site, category 6 habitat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50865664"/>
                  </a:ext>
                </a:extLst>
              </a:tr>
              <a:tr h="355434"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/>
                          <a:cs typeface="Times New Roman" panose="02020603050405020304" pitchFamily="18" charset="0"/>
                        </a:rPr>
                        <a:t>Cultural Survey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/>
                          <a:cs typeface="Times New Roman" panose="02020603050405020304" pitchFamily="18" charset="0"/>
                        </a:rPr>
                        <a:t>Complete – Surveys conducted with support from tribes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03147565"/>
                  </a:ext>
                </a:extLst>
              </a:tr>
              <a:tr h="355434"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/>
                          <a:cs typeface="Times New Roman" panose="02020603050405020304" pitchFamily="18" charset="0"/>
                        </a:rPr>
                        <a:t>Soils Analysis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/>
                          <a:cs typeface="Times New Roman" panose="02020603050405020304" pitchFamily="18" charset="0"/>
                        </a:rPr>
                        <a:t>Complete - No Class I or II Soils and limited HVF impacts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96942821"/>
                  </a:ext>
                </a:extLst>
              </a:tr>
              <a:tr h="355434"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/>
                          <a:cs typeface="Times New Roman"/>
                        </a:rPr>
                        <a:t>Glare Analysis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/>
                          <a:cs typeface="Times New Roman" panose="02020603050405020304" pitchFamily="18" charset="0"/>
                        </a:rPr>
                        <a:t>Complete - No glare impacts identified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41623094"/>
                  </a:ext>
                </a:extLst>
              </a:tr>
              <a:tr h="355434"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/>
                          <a:cs typeface="Times New Roman" panose="02020603050405020304" pitchFamily="18" charset="0"/>
                        </a:rPr>
                        <a:t>FAA Analysis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/>
                          <a:cs typeface="Times New Roman" panose="02020603050405020304" pitchFamily="18" charset="0"/>
                        </a:rPr>
                        <a:t>Complete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81418743"/>
                  </a:ext>
                </a:extLst>
              </a:tr>
              <a:tr h="342385"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/>
                          <a:cs typeface="Times New Roman" panose="02020603050405020304" pitchFamily="18" charset="0"/>
                        </a:rPr>
                        <a:t>DoD Consultation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/>
                          <a:cs typeface="Times New Roman" panose="02020603050405020304" pitchFamily="18" charset="0"/>
                        </a:rPr>
                        <a:t>Complete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94602758"/>
                  </a:ext>
                </a:extLst>
              </a:tr>
              <a:tr h="342384">
                <a:tc>
                  <a:txBody>
                    <a:bodyPr/>
                    <a:lstStyle/>
                    <a:p>
                      <a:pPr marL="0" lvl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/>
                          <a:cs typeface="Times New Roman"/>
                        </a:rPr>
                        <a:t>ODOT Consultation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lvl="0" algn="l" defTabSz="45720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/>
                          <a:cs typeface="Times New Roman"/>
                        </a:rPr>
                        <a:t>Complete (Access Easement secured via private landowner)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51760633"/>
                  </a:ext>
                </a:extLst>
              </a:tr>
              <a:tr h="342384">
                <a:tc>
                  <a:txBody>
                    <a:bodyPr/>
                    <a:lstStyle/>
                    <a:p>
                      <a:pPr marL="0" lvl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Interconnection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lvl="0" algn="l" defTabSz="45720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/>
                          <a:cs typeface="Times New Roman"/>
                        </a:rPr>
                        <a:t>Complete – Interconnection Agreement Executed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535158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79144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33;p7">
            <a:extLst>
              <a:ext uri="{FF2B5EF4-FFF2-40B4-BE49-F238E27FC236}">
                <a16:creationId xmlns:a16="http://schemas.microsoft.com/office/drawing/2014/main" id="{5FF8F8E0-EA9D-12B3-5D46-654BE02FCD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33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20" tIns="91440" rIns="0" bIns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535554"/>
                </a:solidFill>
                <a:latin typeface="Arial Regular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ED9A22"/>
              </a:buClr>
              <a:buSzPts val="3200"/>
              <a:buFont typeface="Arial"/>
              <a:buNone/>
            </a:pPr>
            <a:r>
              <a:rPr lang="en-US" sz="2800" dirty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rPr>
              <a:t>Project Development Timeline</a:t>
            </a:r>
            <a:endParaRPr lang="en-US" sz="2800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993C50B-A963-DEC8-10AE-B972753EF075}"/>
              </a:ext>
            </a:extLst>
          </p:cNvPr>
          <p:cNvCxnSpPr>
            <a:cxnSpLocks/>
          </p:cNvCxnSpPr>
          <p:nvPr/>
        </p:nvCxnSpPr>
        <p:spPr>
          <a:xfrm>
            <a:off x="174165" y="1254290"/>
            <a:ext cx="6961559" cy="163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42D7AFBA-21DD-6588-38F7-380BD3242BB0}"/>
              </a:ext>
            </a:extLst>
          </p:cNvPr>
          <p:cNvSpPr/>
          <p:nvPr/>
        </p:nvSpPr>
        <p:spPr>
          <a:xfrm>
            <a:off x="490388" y="1096451"/>
            <a:ext cx="304800" cy="315678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B8D1A6-3496-0AD0-9FE0-1CD816E646D7}"/>
              </a:ext>
            </a:extLst>
          </p:cNvPr>
          <p:cNvSpPr txBox="1"/>
          <p:nvPr/>
        </p:nvSpPr>
        <p:spPr>
          <a:xfrm>
            <a:off x="482775" y="1466711"/>
            <a:ext cx="183968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2023-2027</a:t>
            </a:r>
          </a:p>
          <a:p>
            <a:r>
              <a:rPr lang="en-US" sz="1600" b="1" dirty="0"/>
              <a:t>Development and Permitting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BEAB10-6063-DC48-22AC-33F97C7BED14}"/>
              </a:ext>
            </a:extLst>
          </p:cNvPr>
          <p:cNvSpPr txBox="1"/>
          <p:nvPr/>
        </p:nvSpPr>
        <p:spPr>
          <a:xfrm>
            <a:off x="2526767" y="1455281"/>
            <a:ext cx="2258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2027 – 2028</a:t>
            </a:r>
          </a:p>
          <a:p>
            <a:r>
              <a:rPr lang="en-US" sz="1600" b="1" dirty="0"/>
              <a:t>Construction</a:t>
            </a:r>
            <a:r>
              <a:rPr lang="en-US" b="1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1DF6A2-7EC2-7123-887F-5512DEE3FABD}"/>
              </a:ext>
            </a:extLst>
          </p:cNvPr>
          <p:cNvSpPr txBox="1"/>
          <p:nvPr/>
        </p:nvSpPr>
        <p:spPr>
          <a:xfrm>
            <a:off x="4625587" y="1444667"/>
            <a:ext cx="21441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2028+</a:t>
            </a:r>
          </a:p>
          <a:p>
            <a:r>
              <a:rPr lang="en-US" sz="1600" b="1" dirty="0"/>
              <a:t>Mechanical Completion and Begin Operation</a:t>
            </a:r>
          </a:p>
        </p:txBody>
      </p:sp>
      <p:pic>
        <p:nvPicPr>
          <p:cNvPr id="3" name="Picture 2" descr="A group of people working on solar panels&#10;&#10;Description automatically generated">
            <a:extLst>
              <a:ext uri="{FF2B5EF4-FFF2-40B4-BE49-F238E27FC236}">
                <a16:creationId xmlns:a16="http://schemas.microsoft.com/office/drawing/2014/main" id="{4EF7D37D-588D-7E56-6E65-610F9F6547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16" t="3206" r="13286" b="3766"/>
          <a:stretch/>
        </p:blipFill>
        <p:spPr>
          <a:xfrm>
            <a:off x="6885226" y="811972"/>
            <a:ext cx="5132609" cy="51806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5D46F7-2320-FB0D-4190-342CB9A889CE}"/>
              </a:ext>
            </a:extLst>
          </p:cNvPr>
          <p:cNvSpPr txBox="1"/>
          <p:nvPr/>
        </p:nvSpPr>
        <p:spPr>
          <a:xfrm>
            <a:off x="451036" y="2725690"/>
            <a:ext cx="20183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Conduct environmental and interconnection studies; soliciting public feedback; obtain local land use approval</a:t>
            </a:r>
          </a:p>
          <a:p>
            <a:endParaRPr lang="en-US" sz="1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29EB8D-D698-CABC-B1A7-27DFBEB79AEA}"/>
              </a:ext>
            </a:extLst>
          </p:cNvPr>
          <p:cNvSpPr txBox="1"/>
          <p:nvPr/>
        </p:nvSpPr>
        <p:spPr>
          <a:xfrm>
            <a:off x="504931" y="107778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541815F-C817-C0CD-7598-7E6DC857AE81}"/>
              </a:ext>
            </a:extLst>
          </p:cNvPr>
          <p:cNvGrpSpPr/>
          <p:nvPr/>
        </p:nvGrpSpPr>
        <p:grpSpPr>
          <a:xfrm>
            <a:off x="2469407" y="1069624"/>
            <a:ext cx="304800" cy="369332"/>
            <a:chOff x="2595137" y="1069624"/>
            <a:chExt cx="304800" cy="369332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EA03E81-B2C3-C3F3-D868-67A460804724}"/>
                </a:ext>
              </a:extLst>
            </p:cNvPr>
            <p:cNvSpPr/>
            <p:nvPr/>
          </p:nvSpPr>
          <p:spPr>
            <a:xfrm>
              <a:off x="2595137" y="1112776"/>
              <a:ext cx="304800" cy="315678"/>
            </a:xfrm>
            <a:prstGeom prst="ellipse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3BEF500-5A8D-E846-4310-DCCBC0821819}"/>
                </a:ext>
              </a:extLst>
            </p:cNvPr>
            <p:cNvSpPr txBox="1"/>
            <p:nvPr/>
          </p:nvSpPr>
          <p:spPr>
            <a:xfrm>
              <a:off x="2598251" y="106962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9339A58-1C74-7992-2AFA-D878AE8B6F4E}"/>
              </a:ext>
            </a:extLst>
          </p:cNvPr>
          <p:cNvGrpSpPr/>
          <p:nvPr/>
        </p:nvGrpSpPr>
        <p:grpSpPr>
          <a:xfrm>
            <a:off x="4621146" y="1085949"/>
            <a:ext cx="304801" cy="369332"/>
            <a:chOff x="4905626" y="1085949"/>
            <a:chExt cx="304801" cy="369332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6FF9240-5310-EF6C-C5F5-7D7FEA8492AF}"/>
                </a:ext>
              </a:extLst>
            </p:cNvPr>
            <p:cNvSpPr/>
            <p:nvPr/>
          </p:nvSpPr>
          <p:spPr>
            <a:xfrm>
              <a:off x="4905627" y="1112776"/>
              <a:ext cx="304800" cy="315678"/>
            </a:xfrm>
            <a:prstGeom prst="ellipse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657BDBD-E36C-B305-E7DE-EEEBFEDC023E}"/>
                </a:ext>
              </a:extLst>
            </p:cNvPr>
            <p:cNvSpPr txBox="1"/>
            <p:nvPr/>
          </p:nvSpPr>
          <p:spPr>
            <a:xfrm>
              <a:off x="4905626" y="108594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93041D3-DC85-7966-EA9B-54761E736A45}"/>
              </a:ext>
            </a:extLst>
          </p:cNvPr>
          <p:cNvSpPr txBox="1"/>
          <p:nvPr/>
        </p:nvSpPr>
        <p:spPr>
          <a:xfrm>
            <a:off x="4637713" y="2533790"/>
            <a:ext cx="212350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/>
          </a:p>
          <a:p>
            <a:r>
              <a:rPr lang="en-US" sz="1400" dirty="0"/>
              <a:t>Remote monitoring, ongoing on-site maintenance with active vegetation management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B0C0FE7-03C5-ACC4-E3BE-BC2D8EA36B87}"/>
              </a:ext>
            </a:extLst>
          </p:cNvPr>
          <p:cNvCxnSpPr/>
          <p:nvPr/>
        </p:nvCxnSpPr>
        <p:spPr>
          <a:xfrm>
            <a:off x="2446092" y="1459747"/>
            <a:ext cx="0" cy="28048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42CC28A-9AC6-DC04-FC12-3E330F39BEA0}"/>
              </a:ext>
            </a:extLst>
          </p:cNvPr>
          <p:cNvCxnSpPr/>
          <p:nvPr/>
        </p:nvCxnSpPr>
        <p:spPr>
          <a:xfrm>
            <a:off x="4547942" y="1459747"/>
            <a:ext cx="0" cy="28048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7ACCC21-D4A6-9449-B038-A8BF6E1727DD}"/>
              </a:ext>
            </a:extLst>
          </p:cNvPr>
          <p:cNvSpPr txBox="1"/>
          <p:nvPr/>
        </p:nvSpPr>
        <p:spPr>
          <a:xfrm>
            <a:off x="2521023" y="2725690"/>
            <a:ext cx="2018371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9 to 18-month construction period; establish vegetation; reach mechanical completion and commence operations</a:t>
            </a: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4138015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E4097C-8C8D-DF74-0933-7F0D856060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33;p7">
            <a:extLst>
              <a:ext uri="{FF2B5EF4-FFF2-40B4-BE49-F238E27FC236}">
                <a16:creationId xmlns:a16="http://schemas.microsoft.com/office/drawing/2014/main" id="{127CBBFB-3A94-A6D4-1339-4BC93052E4E4}"/>
              </a:ext>
            </a:extLst>
          </p:cNvPr>
          <p:cNvSpPr txBox="1">
            <a:spLocks/>
          </p:cNvSpPr>
          <p:nvPr/>
        </p:nvSpPr>
        <p:spPr>
          <a:xfrm>
            <a:off x="145052" y="0"/>
            <a:ext cx="12192000" cy="633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20" tIns="91440" rIns="0" bIns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535554"/>
                </a:solidFill>
                <a:latin typeface="Arial Regular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ED9A22"/>
              </a:buClr>
              <a:buSzPts val="3200"/>
              <a:buFont typeface="Arial"/>
              <a:buNone/>
            </a:pPr>
            <a:r>
              <a:rPr lang="en-US" sz="2800" dirty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rPr>
              <a:t>Applicant’s Request – Approval of Goal 3 Exception</a:t>
            </a:r>
            <a:endParaRPr lang="en-US" sz="28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E04DA7-D10B-CE22-579E-FE3DEC4438CA}"/>
              </a:ext>
            </a:extLst>
          </p:cNvPr>
          <p:cNvSpPr txBox="1">
            <a:spLocks/>
          </p:cNvSpPr>
          <p:nvPr/>
        </p:nvSpPr>
        <p:spPr>
          <a:xfrm>
            <a:off x="539702" y="1807827"/>
            <a:ext cx="10660566" cy="3395248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535554"/>
                </a:solidFill>
                <a:latin typeface="Arial Regular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535554"/>
                </a:solidFill>
                <a:latin typeface="Arial Regular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535554"/>
                </a:solidFill>
                <a:latin typeface="Arial Regular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535554"/>
                </a:solidFill>
                <a:latin typeface="Arial Regular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535554"/>
                </a:solidFill>
                <a:latin typeface="Arial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Clr>
                <a:srgbClr val="767171"/>
              </a:buClr>
              <a:buNone/>
            </a:pPr>
            <a:endParaRPr lang="en-US" sz="1800" dirty="0">
              <a:solidFill>
                <a:schemeClr val="accent3"/>
              </a:solidFill>
            </a:endParaRPr>
          </a:p>
          <a:p>
            <a:pPr marL="457200" lvl="1" indent="0">
              <a:buClr>
                <a:srgbClr val="767171"/>
              </a:buClr>
              <a:buNone/>
            </a:pPr>
            <a:r>
              <a:rPr lang="en-US" sz="2200" dirty="0">
                <a:solidFill>
                  <a:schemeClr val="tx1"/>
                </a:solidFill>
              </a:rPr>
              <a:t>Applicant requests the Board approve a </a:t>
            </a:r>
            <a:r>
              <a:rPr lang="en-US" sz="2200" b="1" dirty="0">
                <a:solidFill>
                  <a:schemeClr val="tx1"/>
                </a:solidFill>
              </a:rPr>
              <a:t>Goal 3 Exception </a:t>
            </a:r>
            <a:r>
              <a:rPr lang="en-US" sz="2200" dirty="0">
                <a:solidFill>
                  <a:schemeClr val="tx1"/>
                </a:solidFill>
              </a:rPr>
              <a:t>to allow the construction, operation, and retirement of a solar photovoltaic power generation facility, including accessory components, on up to 450 acres of arable land. The facility requires a Goal 3 exception because it will exceed 12 acres of HVF and 20 acres of arable land. </a:t>
            </a:r>
          </a:p>
          <a:p>
            <a:pPr marL="457200" lvl="1" indent="0">
              <a:buClr>
                <a:srgbClr val="767171"/>
              </a:buClr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457200" lvl="1" indent="0">
              <a:buClr>
                <a:srgbClr val="767171"/>
              </a:buClr>
              <a:buNone/>
            </a:pPr>
            <a:endParaRPr lang="en-US" sz="1800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marL="457200" lvl="1" indent="0">
              <a:buNone/>
            </a:pPr>
            <a:r>
              <a:rPr lang="en-US" sz="1800" i="1" dirty="0">
                <a:solidFill>
                  <a:schemeClr val="tx1"/>
                </a:solidFill>
              </a:rPr>
              <a:t>The Planning Commission approved the related </a:t>
            </a:r>
            <a:r>
              <a:rPr lang="en-US" sz="1800" b="1" i="1" dirty="0">
                <a:solidFill>
                  <a:schemeClr val="tx1"/>
                </a:solidFill>
              </a:rPr>
              <a:t>Conditional Use Permit </a:t>
            </a:r>
            <a:r>
              <a:rPr lang="en-US" sz="1800" i="1" dirty="0">
                <a:solidFill>
                  <a:schemeClr val="tx1"/>
                </a:solidFill>
              </a:rPr>
              <a:t>for the Project on   January 22, 2026, subject to 7 precedent conditions and 21 subsequent conditions. </a:t>
            </a:r>
          </a:p>
          <a:p>
            <a:pPr marL="285750" indent="-285750"/>
            <a:endParaRPr lang="en-US" sz="1800" dirty="0">
              <a:solidFill>
                <a:schemeClr val="tx1"/>
              </a:solidFill>
            </a:endParaRPr>
          </a:p>
          <a:p>
            <a:pPr marL="914400" lvl="1" indent="-457200"/>
            <a:endParaRPr lang="en-US" sz="1800" dirty="0">
              <a:solidFill>
                <a:schemeClr val="tx1"/>
              </a:solidFill>
            </a:endParaRPr>
          </a:p>
          <a:p>
            <a:pPr marL="914400" lvl="1" indent="-457200"/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4255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33;p7">
            <a:extLst>
              <a:ext uri="{FF2B5EF4-FFF2-40B4-BE49-F238E27FC236}">
                <a16:creationId xmlns:a16="http://schemas.microsoft.com/office/drawing/2014/main" id="{0FAD5062-D4D3-E171-B2E2-E3E3E5F98389}"/>
              </a:ext>
            </a:extLst>
          </p:cNvPr>
          <p:cNvSpPr txBox="1">
            <a:spLocks/>
          </p:cNvSpPr>
          <p:nvPr/>
        </p:nvSpPr>
        <p:spPr>
          <a:xfrm>
            <a:off x="145052" y="0"/>
            <a:ext cx="12192000" cy="633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20" tIns="91440" rIns="0" bIns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535554"/>
                </a:solidFill>
                <a:latin typeface="Arial Regular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171"/>
              </a:buClr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accent6"/>
                </a:solidFill>
                <a:latin typeface="+mn-lt"/>
                <a:ea typeface="Source Sans Pro" panose="020B0503030403020204" pitchFamily="34" charset="0"/>
              </a:rPr>
              <a:t>Goal 3 Exception Approval Criteria -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ORS 197.732 and OAR 660-004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71385E-8F69-7237-D07F-F0C9761AD4E7}"/>
              </a:ext>
            </a:extLst>
          </p:cNvPr>
          <p:cNvSpPr txBox="1">
            <a:spLocks/>
          </p:cNvSpPr>
          <p:nvPr/>
        </p:nvSpPr>
        <p:spPr>
          <a:xfrm>
            <a:off x="507694" y="914546"/>
            <a:ext cx="11176612" cy="5254376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535554"/>
                </a:solidFill>
                <a:latin typeface="Arial Regular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535554"/>
                </a:solidFill>
                <a:latin typeface="Arial Regular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535554"/>
                </a:solidFill>
                <a:latin typeface="Arial Regular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535554"/>
                </a:solidFill>
                <a:latin typeface="Arial Regular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535554"/>
                </a:solidFill>
                <a:latin typeface="Arial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6"/>
              </a:buClr>
              <a:buNone/>
            </a:pPr>
            <a:r>
              <a:rPr lang="en-US" sz="1800" u="sng" dirty="0">
                <a:solidFill>
                  <a:schemeClr val="accent1"/>
                </a:solidFill>
              </a:rPr>
              <a:t>Four-Prong Test for Goal 3 Exception </a:t>
            </a:r>
          </a:p>
          <a:p>
            <a:pPr marL="0" indent="0">
              <a:buClr>
                <a:schemeClr val="accent6"/>
              </a:buClr>
              <a:buNone/>
            </a:pPr>
            <a:endParaRPr lang="en-US" sz="1800" dirty="0">
              <a:solidFill>
                <a:schemeClr val="accent1"/>
              </a:solidFill>
            </a:endParaRPr>
          </a:p>
          <a:p>
            <a:pPr marL="0" indent="0">
              <a:buClr>
                <a:schemeClr val="accent6"/>
              </a:buClr>
              <a:buNone/>
            </a:pPr>
            <a:r>
              <a:rPr lang="en-US" sz="1800" i="1" dirty="0">
                <a:solidFill>
                  <a:schemeClr val="accent4"/>
                </a:solidFill>
              </a:rPr>
              <a:t>1. Reasons supporting temporary removal of up to 450 acres from agricultural production </a:t>
            </a:r>
            <a:r>
              <a:rPr lang="en-US" sz="1800" dirty="0">
                <a:solidFill>
                  <a:schemeClr val="tx1"/>
                </a:solidFill>
              </a:rPr>
              <a:t>[</a:t>
            </a:r>
            <a:r>
              <a:rPr lang="en-US" sz="1800" i="1" dirty="0">
                <a:solidFill>
                  <a:schemeClr val="tx1"/>
                </a:solidFill>
              </a:rPr>
              <a:t>p 17-29</a:t>
            </a:r>
            <a:r>
              <a:rPr lang="en-US" sz="1800" dirty="0">
                <a:solidFill>
                  <a:schemeClr val="tx1"/>
                </a:solidFill>
              </a:rPr>
              <a:t>]:</a:t>
            </a:r>
          </a:p>
          <a:p>
            <a:pPr marL="342900" indent="-342900">
              <a:buClr>
                <a:schemeClr val="accent6"/>
              </a:buClr>
              <a:buFont typeface="+mj-lt"/>
              <a:buAutoNum type="arabicPeriod"/>
            </a:pPr>
            <a:endParaRPr lang="en-US" sz="500" dirty="0">
              <a:solidFill>
                <a:schemeClr val="tx1"/>
              </a:solidFill>
            </a:endParaRPr>
          </a:p>
          <a:p>
            <a:pPr lvl="1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</a:rPr>
              <a:t>Rural Industrial Use Reason (solar resource, locational dependency) </a:t>
            </a:r>
          </a:p>
          <a:p>
            <a:pPr lvl="3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Nearby electrical infrastructure </a:t>
            </a:r>
          </a:p>
          <a:p>
            <a:pPr lvl="3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Shared transmission line </a:t>
            </a:r>
          </a:p>
          <a:p>
            <a:pPr lvl="3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High solar resource </a:t>
            </a:r>
          </a:p>
          <a:p>
            <a:pPr lvl="3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Large, flat contiguous tract</a:t>
            </a:r>
          </a:p>
          <a:p>
            <a:pPr marL="457200" lvl="1" indent="0">
              <a:buClr>
                <a:schemeClr val="accent6"/>
              </a:buClr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lvl="1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</a:rPr>
              <a:t>Requirements of Other Goals Justify the Exception </a:t>
            </a:r>
          </a:p>
          <a:p>
            <a:pPr lvl="2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</a:rPr>
              <a:t>County’s Comp Plan Goals and Policies </a:t>
            </a:r>
          </a:p>
          <a:p>
            <a:pPr lvl="3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Goal 5 - Encourage development of alternatives sources of energy.</a:t>
            </a:r>
          </a:p>
          <a:p>
            <a:pPr lvl="3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Goal 9 - Encourage diversification within existing and potential resource-based industries.</a:t>
            </a:r>
          </a:p>
          <a:p>
            <a:pPr lvl="3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Goal 13 - Encourage rehabilitation/weatherization of older structures and the utilization of locally feasible renewable energy resources through use of tax and permit incentives.</a:t>
            </a:r>
          </a:p>
        </p:txBody>
      </p:sp>
    </p:spTree>
    <p:extLst>
      <p:ext uri="{BB962C8B-B14F-4D97-AF65-F5344CB8AC3E}">
        <p14:creationId xmlns:p14="http://schemas.microsoft.com/office/powerpoint/2010/main" val="14234387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33;p7">
            <a:extLst>
              <a:ext uri="{FF2B5EF4-FFF2-40B4-BE49-F238E27FC236}">
                <a16:creationId xmlns:a16="http://schemas.microsoft.com/office/drawing/2014/main" id="{0FAD5062-D4D3-E171-B2E2-E3E3E5F98389}"/>
              </a:ext>
            </a:extLst>
          </p:cNvPr>
          <p:cNvSpPr txBox="1">
            <a:spLocks/>
          </p:cNvSpPr>
          <p:nvPr/>
        </p:nvSpPr>
        <p:spPr>
          <a:xfrm>
            <a:off x="145052" y="0"/>
            <a:ext cx="12192000" cy="633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20" tIns="91440" rIns="0" bIns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535554"/>
                </a:solidFill>
                <a:latin typeface="Arial Regular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ED9A22"/>
              </a:buClr>
              <a:buSzPts val="3200"/>
              <a:buFont typeface="Arial"/>
              <a:buNone/>
            </a:pPr>
            <a:r>
              <a:rPr lang="en-US" sz="2800" dirty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rPr>
              <a:t>Goal 3 Exception Approval Criteria (cont’d)</a:t>
            </a:r>
            <a:endParaRPr lang="en-US" sz="28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16E9BC-09CC-1C51-5135-47D48957F479}"/>
              </a:ext>
            </a:extLst>
          </p:cNvPr>
          <p:cNvSpPr txBox="1"/>
          <p:nvPr/>
        </p:nvSpPr>
        <p:spPr>
          <a:xfrm>
            <a:off x="367431" y="924869"/>
            <a:ext cx="6217085" cy="2046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900" dirty="0">
                <a:solidFill>
                  <a:schemeClr val="accent4"/>
                </a:solidFill>
              </a:rPr>
              <a:t>2. </a:t>
            </a:r>
            <a:r>
              <a:rPr lang="en-US" sz="1900" i="1" dirty="0">
                <a:solidFill>
                  <a:schemeClr val="accent4"/>
                </a:solidFill>
              </a:rPr>
              <a:t>Alternatives Analysis </a:t>
            </a:r>
            <a:r>
              <a:rPr lang="en-US" sz="1900" dirty="0">
                <a:solidFill>
                  <a:schemeClr val="tx1"/>
                </a:solidFill>
              </a:rPr>
              <a:t>[</a:t>
            </a:r>
            <a:r>
              <a:rPr lang="en-US" sz="1900" i="1" dirty="0">
                <a:solidFill>
                  <a:schemeClr val="tx1"/>
                </a:solidFill>
              </a:rPr>
              <a:t>p 29-32</a:t>
            </a:r>
            <a:r>
              <a:rPr lang="en-US" sz="1900" dirty="0">
                <a:solidFill>
                  <a:schemeClr val="tx1"/>
                </a:solidFill>
              </a:rPr>
              <a:t>]</a:t>
            </a:r>
          </a:p>
          <a:p>
            <a:pPr marL="914400" lvl="1" indent="-45720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Defined siting criteria</a:t>
            </a:r>
          </a:p>
          <a:p>
            <a:pPr marL="914400" lvl="1" indent="-45720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Areas not requiring a goal exception cannot accommodate the project</a:t>
            </a:r>
          </a:p>
          <a:p>
            <a:pPr marL="914400" lvl="1" indent="-45720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No sites that meet the Project’s defined siting criteria that would not require a new goal exception</a:t>
            </a:r>
          </a:p>
          <a:p>
            <a:pPr>
              <a:buClr>
                <a:schemeClr val="accent6"/>
              </a:buClr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32737C-1C45-47BC-2BE2-118BC3807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1423" y="784812"/>
            <a:ext cx="4693085" cy="52883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F6469D-C506-973F-B7FD-373DDC388E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4138" y="3316902"/>
            <a:ext cx="1918383" cy="25241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04711D5-5E1D-CBC8-1762-A9820FEF6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2669" y="4710615"/>
            <a:ext cx="1918383" cy="11304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35909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sheep in a field&#10;&#10;AI-generated content may be incorrect.">
            <a:extLst>
              <a:ext uri="{FF2B5EF4-FFF2-40B4-BE49-F238E27FC236}">
                <a16:creationId xmlns:a16="http://schemas.microsoft.com/office/drawing/2014/main" id="{583E7701-A6AC-C0EC-30F8-7C87BE9E13C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33413"/>
            <a:ext cx="12192000" cy="5595937"/>
          </a:xfrm>
          <a:prstGeom prst="rect">
            <a:avLst/>
          </a:prstGeom>
        </p:spPr>
      </p:pic>
      <p:sp>
        <p:nvSpPr>
          <p:cNvPr id="3" name="Google Shape;333;p7">
            <a:extLst>
              <a:ext uri="{FF2B5EF4-FFF2-40B4-BE49-F238E27FC236}">
                <a16:creationId xmlns:a16="http://schemas.microsoft.com/office/drawing/2014/main" id="{16B8EE8F-76C2-411E-73BB-56EDDCE6775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33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20" tIns="91440" rIns="0" bIns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535554"/>
                </a:solidFill>
                <a:latin typeface="Arial Regular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ED9A22"/>
              </a:buClr>
              <a:buSzPts val="3200"/>
              <a:buFont typeface="Arial"/>
              <a:buNone/>
            </a:pPr>
            <a:r>
              <a:rPr lang="en-US" sz="2800" dirty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rPr>
              <a:t>Agenda</a:t>
            </a:r>
            <a:endParaRPr lang="en-US" sz="28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D1E3824-1FFA-43F9-B02E-3715B8037086}"/>
              </a:ext>
            </a:extLst>
          </p:cNvPr>
          <p:cNvSpPr/>
          <p:nvPr/>
        </p:nvSpPr>
        <p:spPr>
          <a:xfrm>
            <a:off x="463188" y="1030181"/>
            <a:ext cx="5373847" cy="4309334"/>
          </a:xfrm>
          <a:prstGeom prst="roundRect">
            <a:avLst/>
          </a:prstGeom>
          <a:solidFill>
            <a:sysClr val="window" lastClr="FFFFFF">
              <a:alpha val="80000"/>
            </a:sys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57144" lvl="1">
              <a:buSzPct val="105000"/>
            </a:pPr>
            <a:r>
              <a:rPr lang="en-US" sz="2200" b="1" dirty="0">
                <a:cs typeface="Times New Roman" panose="02020603050405020304" pitchFamily="18" charset="0"/>
              </a:rPr>
              <a:t>Introduction</a:t>
            </a:r>
          </a:p>
          <a:p>
            <a:pPr marL="57144" lvl="1">
              <a:buSzPct val="105000"/>
            </a:pPr>
            <a:endParaRPr lang="en-US" sz="2200" b="1" kern="0" dirty="0">
              <a:cs typeface="Times New Roman" panose="02020603050405020304" pitchFamily="18" charset="0"/>
            </a:endParaRPr>
          </a:p>
          <a:p>
            <a:pPr marL="57144" lvl="1">
              <a:buSzPct val="105000"/>
            </a:pPr>
            <a:r>
              <a:rPr lang="en-US" sz="2200" b="1" kern="0" dirty="0">
                <a:cs typeface="Times New Roman" panose="02020603050405020304" pitchFamily="18" charset="0"/>
              </a:rPr>
              <a:t>Project Overview</a:t>
            </a:r>
          </a:p>
          <a:p>
            <a:pPr marL="57144" lvl="1">
              <a:buSzPct val="105000"/>
            </a:pPr>
            <a:endParaRPr lang="en-US" sz="2200" kern="0" dirty="0">
              <a:cs typeface="Times New Roman" panose="02020603050405020304" pitchFamily="18" charset="0"/>
            </a:endParaRPr>
          </a:p>
          <a:p>
            <a:pPr marL="57144" lvl="1">
              <a:buSzPct val="105000"/>
            </a:pPr>
            <a:r>
              <a:rPr lang="en-US" sz="2200" b="1" kern="0" dirty="0">
                <a:cs typeface="Times New Roman" panose="02020603050405020304" pitchFamily="18" charset="0"/>
              </a:rPr>
              <a:t>Request &amp; Applicable Approval Criteria</a:t>
            </a:r>
          </a:p>
          <a:p>
            <a:pPr marL="57144" lvl="1">
              <a:buSzPct val="105000"/>
            </a:pPr>
            <a:endParaRPr lang="en-US" sz="2200" kern="0" dirty="0">
              <a:cs typeface="Times New Roman" panose="02020603050405020304" pitchFamily="18" charset="0"/>
            </a:endParaRPr>
          </a:p>
          <a:p>
            <a:pPr marL="57144" lvl="1">
              <a:buSzPct val="105000"/>
            </a:pPr>
            <a:r>
              <a:rPr lang="en-US" sz="2200" b="1" kern="0" dirty="0">
                <a:cs typeface="Times New Roman" panose="02020603050405020304" pitchFamily="18" charset="0"/>
              </a:rPr>
              <a:t>Questions</a:t>
            </a:r>
            <a:endParaRPr lang="en-US" sz="2200" b="1" kern="0" dirty="0">
              <a:cs typeface="Gotham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7643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867E54-83C2-753F-B468-7F0525488A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33;p7">
            <a:extLst>
              <a:ext uri="{FF2B5EF4-FFF2-40B4-BE49-F238E27FC236}">
                <a16:creationId xmlns:a16="http://schemas.microsoft.com/office/drawing/2014/main" id="{41882E54-FD04-C09B-B2D4-92617D685108}"/>
              </a:ext>
            </a:extLst>
          </p:cNvPr>
          <p:cNvSpPr txBox="1">
            <a:spLocks/>
          </p:cNvSpPr>
          <p:nvPr/>
        </p:nvSpPr>
        <p:spPr>
          <a:xfrm>
            <a:off x="145052" y="0"/>
            <a:ext cx="12192000" cy="633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20" tIns="91440" rIns="0" bIns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535554"/>
                </a:solidFill>
                <a:latin typeface="Arial Regular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ED9A22"/>
              </a:buClr>
              <a:buSzPts val="3200"/>
              <a:buFont typeface="Arial"/>
              <a:buNone/>
            </a:pPr>
            <a:r>
              <a:rPr lang="en-US" sz="2800" dirty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rPr>
              <a:t>Goal 3 Exception Approval Criteria (cont’d)</a:t>
            </a:r>
            <a:endParaRPr lang="en-US" sz="28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B0BE11-4826-7F3D-ED9A-6B966B4F6AAF}"/>
              </a:ext>
            </a:extLst>
          </p:cNvPr>
          <p:cNvSpPr txBox="1"/>
          <p:nvPr/>
        </p:nvSpPr>
        <p:spPr>
          <a:xfrm>
            <a:off x="719328" y="1367705"/>
            <a:ext cx="1075334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800" dirty="0">
                <a:solidFill>
                  <a:schemeClr val="accent4"/>
                </a:solidFill>
              </a:rPr>
              <a:t>3</a:t>
            </a:r>
            <a:r>
              <a:rPr lang="en-US" sz="1800" i="1" dirty="0">
                <a:solidFill>
                  <a:schemeClr val="accent4"/>
                </a:solidFill>
              </a:rPr>
              <a:t>. Long-term Environmental, Economic, Social and Energy (ESEE) Consequences </a:t>
            </a:r>
            <a:r>
              <a:rPr lang="en-US" sz="1800" dirty="0">
                <a:solidFill>
                  <a:schemeClr val="tx1"/>
                </a:solidFill>
              </a:rPr>
              <a:t>[</a:t>
            </a:r>
            <a:r>
              <a:rPr lang="en-US" sz="1800" i="1" dirty="0">
                <a:solidFill>
                  <a:schemeClr val="tx1"/>
                </a:solidFill>
              </a:rPr>
              <a:t>p 32-36</a:t>
            </a:r>
            <a:r>
              <a:rPr lang="en-US" sz="1800" dirty="0">
                <a:solidFill>
                  <a:schemeClr val="tx1"/>
                </a:solidFill>
              </a:rPr>
              <a:t>]</a:t>
            </a:r>
          </a:p>
          <a:p>
            <a:pPr lvl="1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	</a:t>
            </a:r>
            <a:r>
              <a:rPr lang="en-US" sz="1800" dirty="0">
                <a:solidFill>
                  <a:schemeClr val="tx1"/>
                </a:solidFill>
              </a:rPr>
              <a:t>Adverse impacts are not expected, and any impact will not rise to the level of significant </a:t>
            </a:r>
            <a:r>
              <a:rPr lang="en-US" dirty="0"/>
              <a:t> </a:t>
            </a:r>
          </a:p>
          <a:p>
            <a:pPr lvl="1">
              <a:buClr>
                <a:schemeClr val="accent6"/>
              </a:buClr>
            </a:pPr>
            <a:endParaRPr lang="en-US" dirty="0"/>
          </a:p>
          <a:p>
            <a:pPr marL="0" lvl="1">
              <a:buClr>
                <a:schemeClr val="accent6"/>
              </a:buClr>
            </a:pPr>
            <a:r>
              <a:rPr lang="en-US" sz="1800" dirty="0">
                <a:solidFill>
                  <a:schemeClr val="accent4"/>
                </a:solidFill>
              </a:rPr>
              <a:t>4. </a:t>
            </a:r>
            <a:r>
              <a:rPr lang="en-US" sz="1800" i="1" dirty="0">
                <a:solidFill>
                  <a:schemeClr val="accent4"/>
                </a:solidFill>
              </a:rPr>
              <a:t>Proposed Use is Compatible with Adjacent Uses </a:t>
            </a:r>
            <a:r>
              <a:rPr lang="en-US" sz="1800" dirty="0">
                <a:solidFill>
                  <a:schemeClr val="tx1"/>
                </a:solidFill>
              </a:rPr>
              <a:t>[p 36-37]</a:t>
            </a:r>
          </a:p>
          <a:p>
            <a:pPr marL="742950" lvl="2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dirty="0"/>
              <a:t>Landowner will continue to cultivate their surrounding farmland</a:t>
            </a:r>
            <a:endParaRPr lang="en-US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marL="0" indent="0">
              <a:buClr>
                <a:schemeClr val="accent6"/>
              </a:buClr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>
              <a:buClr>
                <a:schemeClr val="accent6"/>
              </a:buClr>
            </a:pPr>
            <a:r>
              <a:rPr lang="en-US" i="1" dirty="0">
                <a:solidFill>
                  <a:schemeClr val="accent1"/>
                </a:solidFill>
                <a:sym typeface="Wingdings" panose="05000000000000000000" pitchFamily="2" charset="2"/>
              </a:rPr>
              <a:t> </a:t>
            </a:r>
            <a:r>
              <a:rPr lang="en-US" sz="1800" i="1" dirty="0">
                <a:solidFill>
                  <a:schemeClr val="accent1"/>
                </a:solidFill>
              </a:rPr>
              <a:t>Proposed Mitigation </a:t>
            </a:r>
            <a:r>
              <a:rPr lang="en-US" i="1" dirty="0">
                <a:solidFill>
                  <a:schemeClr val="accent1"/>
                </a:solidFill>
              </a:rPr>
              <a:t>via Vegetation and Weed Management Plan</a:t>
            </a:r>
            <a:endParaRPr lang="en-US" sz="1800" i="1" dirty="0">
              <a:solidFill>
                <a:schemeClr val="accent1"/>
              </a:solidFill>
            </a:endParaRPr>
          </a:p>
          <a:p>
            <a:pPr marL="742950" lvl="1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Arial"/>
                <a:sym typeface="Gotham Light" charset="0"/>
              </a:rPr>
              <a:t>Project is planning to utilize sheep grazing for vegetation management</a:t>
            </a:r>
          </a:p>
          <a:p>
            <a:pPr marL="742950" lvl="1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dirty="0">
                <a:cs typeface="Arial"/>
                <a:sym typeface="Gotham Light" charset="0"/>
              </a:rPr>
              <a:t>E</a:t>
            </a:r>
            <a:r>
              <a:rPr lang="en-US" dirty="0"/>
              <a:t>nabling the land to contribute to the agricultural economy during operations</a:t>
            </a:r>
          </a:p>
          <a:p>
            <a:pPr marL="742950" lvl="1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dirty="0"/>
              <a:t>Land remains agriculturally and economically productive while supporting clean energy</a:t>
            </a:r>
            <a:endParaRPr lang="en-US" dirty="0">
              <a:cs typeface="Arial"/>
              <a:sym typeface="Gotham Light" charset="0"/>
            </a:endParaRPr>
          </a:p>
          <a:p>
            <a:pPr marL="742950" lvl="1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dirty="0">
              <a:cs typeface="Arial"/>
              <a:sym typeface="Gotham Light" charset="0"/>
            </a:endParaRPr>
          </a:p>
          <a:p>
            <a:pPr lvl="1">
              <a:buClr>
                <a:schemeClr val="accent6"/>
              </a:buClr>
            </a:pPr>
            <a:r>
              <a:rPr lang="en-US" b="1" i="1" dirty="0">
                <a:cs typeface="Arial"/>
                <a:sym typeface="Gotham Light" charset="0"/>
              </a:rPr>
              <a:t>Proposed mitigation </a:t>
            </a:r>
            <a:r>
              <a:rPr lang="en-US" i="1" dirty="0">
                <a:cs typeface="Arial"/>
                <a:sym typeface="Gotham Light" charset="0"/>
              </a:rPr>
              <a:t>is captured in </a:t>
            </a:r>
            <a:r>
              <a:rPr lang="en-US" b="1" i="1" dirty="0">
                <a:cs typeface="Arial"/>
                <a:sym typeface="Gotham Light" charset="0"/>
              </a:rPr>
              <a:t>Precedent Condition 4 </a:t>
            </a:r>
            <a:r>
              <a:rPr lang="en-US" i="1" dirty="0">
                <a:cs typeface="Arial"/>
                <a:sym typeface="Gotham Light" charset="0"/>
              </a:rPr>
              <a:t>and </a:t>
            </a:r>
            <a:r>
              <a:rPr lang="en-US" b="1" i="1" dirty="0">
                <a:cs typeface="Arial"/>
                <a:sym typeface="Gotham Light" charset="0"/>
              </a:rPr>
              <a:t>Subsequent Condition 12</a:t>
            </a:r>
            <a:r>
              <a:rPr lang="en-US" i="1" dirty="0">
                <a:cs typeface="Arial"/>
                <a:sym typeface="Gotham Light" charset="0"/>
              </a:rPr>
              <a:t>.</a:t>
            </a:r>
            <a:r>
              <a:rPr lang="en-US" dirty="0">
                <a:cs typeface="Arial"/>
                <a:sym typeface="Gotham Light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3068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33;p7">
            <a:extLst>
              <a:ext uri="{FF2B5EF4-FFF2-40B4-BE49-F238E27FC236}">
                <a16:creationId xmlns:a16="http://schemas.microsoft.com/office/drawing/2014/main" id="{0FAD5062-D4D3-E171-B2E2-E3E3E5F98389}"/>
              </a:ext>
            </a:extLst>
          </p:cNvPr>
          <p:cNvSpPr txBox="1">
            <a:spLocks/>
          </p:cNvSpPr>
          <p:nvPr/>
        </p:nvSpPr>
        <p:spPr>
          <a:xfrm>
            <a:off x="101600" y="-26987"/>
            <a:ext cx="12192000" cy="633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20" tIns="91440" rIns="0" bIns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535554"/>
                </a:solidFill>
                <a:latin typeface="Arial Regular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ED9A22"/>
              </a:buClr>
              <a:buSzPts val="3200"/>
              <a:buFont typeface="Arial"/>
              <a:buNone/>
            </a:pPr>
            <a:r>
              <a:rPr lang="en-US" sz="2800" dirty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rPr>
              <a:t>Operation and Maintenance</a:t>
            </a:r>
            <a:endParaRPr lang="en-US" sz="28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3D575C42-E9F0-337D-7759-95D333C41B98}"/>
              </a:ext>
            </a:extLst>
          </p:cNvPr>
          <p:cNvSpPr>
            <a:spLocks/>
          </p:cNvSpPr>
          <p:nvPr/>
        </p:nvSpPr>
        <p:spPr bwMode="auto">
          <a:xfrm>
            <a:off x="5104180" y="976087"/>
            <a:ext cx="6795545" cy="5542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marL="298450" indent="-285750">
              <a:spcBef>
                <a:spcPct val="20000"/>
              </a:spcBef>
              <a:spcAft>
                <a:spcPts val="600"/>
              </a:spcAft>
              <a:buClr>
                <a:schemeClr val="accent6"/>
              </a:buClr>
              <a:buSzPct val="105000"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6A3B"/>
                </a:solidFill>
                <a:cs typeface="Arial"/>
                <a:sym typeface="Gotham Light" charset="0"/>
              </a:rPr>
              <a:t>Project Life</a:t>
            </a:r>
          </a:p>
          <a:p>
            <a:pPr marL="755650" lvl="1" indent="-285750">
              <a:spcBef>
                <a:spcPct val="20000"/>
              </a:spcBef>
              <a:spcAft>
                <a:spcPts val="600"/>
              </a:spcAft>
              <a:buClr>
                <a:schemeClr val="accent6"/>
              </a:buClr>
              <a:buSzPct val="105000"/>
              <a:buFont typeface="Arial" panose="020B0604020202020204" pitchFamily="34" charset="0"/>
              <a:buChar char="•"/>
            </a:pPr>
            <a:r>
              <a:rPr lang="en-US" dirty="0">
                <a:cs typeface="Arial"/>
                <a:sym typeface="Gotham Light" charset="0"/>
              </a:rPr>
              <a:t>Expected 35 years</a:t>
            </a:r>
            <a:endParaRPr lang="en-US" b="1" dirty="0">
              <a:solidFill>
                <a:srgbClr val="FF6A3B"/>
              </a:solidFill>
              <a:cs typeface="Arial"/>
              <a:sym typeface="Gotham Light" charset="0"/>
            </a:endParaRPr>
          </a:p>
          <a:p>
            <a:pPr marL="298450" indent="-285750">
              <a:spcBef>
                <a:spcPct val="20000"/>
              </a:spcBef>
              <a:spcAft>
                <a:spcPts val="600"/>
              </a:spcAft>
              <a:buClr>
                <a:schemeClr val="accent6"/>
              </a:buClr>
              <a:buSzPct val="105000"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6A3B"/>
                </a:solidFill>
                <a:cs typeface="Arial"/>
                <a:sym typeface="Gotham Light" charset="0"/>
              </a:rPr>
              <a:t>Minimal on-site maintenance</a:t>
            </a:r>
          </a:p>
          <a:p>
            <a:pPr marL="755650" lvl="1" indent="-285750">
              <a:spcBef>
                <a:spcPct val="20000"/>
              </a:spcBef>
              <a:spcAft>
                <a:spcPts val="600"/>
              </a:spcAft>
              <a:buClr>
                <a:schemeClr val="accent6"/>
              </a:buClr>
              <a:buSzPct val="105000"/>
              <a:buFont typeface="Arial" panose="020B0604020202020204" pitchFamily="34" charset="0"/>
              <a:buChar char="•"/>
            </a:pPr>
            <a:r>
              <a:rPr lang="en-US" dirty="0">
                <a:cs typeface="Arial"/>
                <a:sym typeface="Gotham Light" charset="0"/>
              </a:rPr>
              <a:t>Remotely monitored</a:t>
            </a:r>
          </a:p>
          <a:p>
            <a:pPr marL="755650" lvl="1" indent="-285750">
              <a:spcBef>
                <a:spcPct val="20000"/>
              </a:spcBef>
              <a:spcAft>
                <a:spcPts val="600"/>
              </a:spcAft>
              <a:buClr>
                <a:schemeClr val="accent6"/>
              </a:buClr>
              <a:buSzPct val="105000"/>
              <a:buFont typeface="Arial" panose="020B0604020202020204" pitchFamily="34" charset="0"/>
              <a:buChar char="•"/>
            </a:pPr>
            <a:r>
              <a:rPr lang="en-US" dirty="0">
                <a:cs typeface="Arial"/>
                <a:sym typeface="Gotham Light" charset="0"/>
              </a:rPr>
              <a:t>Routine, as-needed maintenance</a:t>
            </a:r>
          </a:p>
          <a:p>
            <a:pPr marL="755650" lvl="1" indent="-285750">
              <a:spcBef>
                <a:spcPct val="20000"/>
              </a:spcBef>
              <a:spcAft>
                <a:spcPts val="600"/>
              </a:spcAft>
              <a:buClr>
                <a:schemeClr val="accent6"/>
              </a:buClr>
              <a:buSzPct val="105000"/>
              <a:buFont typeface="Arial" panose="020B0604020202020204" pitchFamily="34" charset="0"/>
              <a:buChar char="•"/>
            </a:pPr>
            <a:r>
              <a:rPr lang="en-US" dirty="0">
                <a:cs typeface="Arial"/>
                <a:sym typeface="Gotham Light" charset="0"/>
              </a:rPr>
              <a:t>Active vegetation management - Project plans to use sheep grazing for vegetation management under Letter of Intent with Krebs Solar Grazing, LLC</a:t>
            </a:r>
            <a:endParaRPr lang="en-US" b="1" dirty="0">
              <a:solidFill>
                <a:srgbClr val="FF6A3B"/>
              </a:solidFill>
              <a:cs typeface="Arial"/>
              <a:sym typeface="Gotham Light" charset="0"/>
            </a:endParaRPr>
          </a:p>
          <a:p>
            <a:pPr marL="0" lvl="2" indent="-285750">
              <a:spcBef>
                <a:spcPct val="20000"/>
              </a:spcBef>
              <a:spcAft>
                <a:spcPts val="600"/>
              </a:spcAft>
              <a:buClr>
                <a:schemeClr val="accent6"/>
              </a:buClr>
              <a:buSzPct val="105000"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6A3B"/>
                </a:solidFill>
                <a:cs typeface="Arial"/>
                <a:sym typeface="Gotham Light" charset="0"/>
              </a:rPr>
              <a:t>Decommissioning</a:t>
            </a:r>
          </a:p>
          <a:p>
            <a:pPr marL="457200" lvl="3" indent="-285750">
              <a:spcBef>
                <a:spcPct val="20000"/>
              </a:spcBef>
              <a:spcAft>
                <a:spcPts val="600"/>
              </a:spcAft>
              <a:buClr>
                <a:schemeClr val="accent6"/>
              </a:buClr>
              <a:buSzPct val="105000"/>
              <a:buFont typeface="Arial" panose="020B0604020202020204" pitchFamily="34" charset="0"/>
              <a:buChar char="•"/>
            </a:pPr>
            <a:r>
              <a:rPr lang="en-US" dirty="0">
                <a:cs typeface="Arial"/>
                <a:sym typeface="Gotham Light" charset="0"/>
              </a:rPr>
              <a:t>Decommissioning Plan (</a:t>
            </a:r>
            <a:r>
              <a:rPr lang="en-US" b="1" dirty="0">
                <a:cs typeface="Arial"/>
                <a:sym typeface="Gotham Light" charset="0"/>
              </a:rPr>
              <a:t>Precedent Condition 7</a:t>
            </a:r>
            <a:r>
              <a:rPr lang="en-US" dirty="0">
                <a:cs typeface="Arial"/>
                <a:sym typeface="Gotham Light" charset="0"/>
              </a:rPr>
              <a:t>)</a:t>
            </a:r>
          </a:p>
          <a:p>
            <a:pPr marL="457200" lvl="3" indent="-285750">
              <a:spcBef>
                <a:spcPct val="20000"/>
              </a:spcBef>
              <a:spcAft>
                <a:spcPts val="600"/>
              </a:spcAft>
              <a:buClr>
                <a:schemeClr val="accent6"/>
              </a:buClr>
              <a:buSzPct val="105000"/>
              <a:buFont typeface="Arial" panose="020B0604020202020204" pitchFamily="34" charset="0"/>
              <a:buChar char="•"/>
            </a:pPr>
            <a:r>
              <a:rPr lang="en-US" dirty="0">
                <a:cs typeface="Arial"/>
                <a:sym typeface="Gotham Light" charset="0"/>
              </a:rPr>
              <a:t>Plan requires site be restored to pre-conditions or better</a:t>
            </a:r>
          </a:p>
          <a:p>
            <a:pPr marL="457200" lvl="3" indent="-285750">
              <a:spcBef>
                <a:spcPct val="20000"/>
              </a:spcBef>
              <a:spcAft>
                <a:spcPts val="600"/>
              </a:spcAft>
              <a:buClr>
                <a:schemeClr val="accent6"/>
              </a:buClr>
              <a:buSzPct val="105000"/>
              <a:buFont typeface="Arial" panose="020B0604020202020204" pitchFamily="34" charset="0"/>
              <a:buChar char="•"/>
            </a:pPr>
            <a:r>
              <a:rPr lang="en-US" dirty="0">
                <a:cs typeface="Arial"/>
                <a:sym typeface="Gotham Light" charset="0"/>
              </a:rPr>
              <a:t>Project will post financial assurance for 100% of the estimated decommissioning cost prior to construction</a:t>
            </a:r>
          </a:p>
          <a:p>
            <a:pPr marL="457200" lvl="3" indent="-285750">
              <a:spcBef>
                <a:spcPct val="20000"/>
              </a:spcBef>
              <a:spcAft>
                <a:spcPts val="600"/>
              </a:spcAft>
              <a:buClr>
                <a:schemeClr val="accent6"/>
              </a:buClr>
              <a:buSzPct val="105000"/>
              <a:buFont typeface="Arial" panose="020B0604020202020204" pitchFamily="34" charset="0"/>
              <a:buChar char="•"/>
            </a:pPr>
            <a:endParaRPr lang="en-US" dirty="0">
              <a:cs typeface="Arial"/>
              <a:sym typeface="Gotham Light" charset="0"/>
            </a:endParaRPr>
          </a:p>
          <a:p>
            <a:pPr marL="927100" lvl="2">
              <a:spcBef>
                <a:spcPct val="20000"/>
              </a:spcBef>
              <a:spcAft>
                <a:spcPts val="600"/>
              </a:spcAft>
              <a:buClr>
                <a:schemeClr val="accent6"/>
              </a:buClr>
              <a:buSzPct val="105000"/>
            </a:pPr>
            <a:endParaRPr lang="en-US" dirty="0">
              <a:cs typeface="Arial"/>
            </a:endParaRPr>
          </a:p>
          <a:p>
            <a:pPr marL="298450" indent="-285750">
              <a:spcBef>
                <a:spcPct val="20000"/>
              </a:spcBef>
              <a:spcAft>
                <a:spcPts val="600"/>
              </a:spcAft>
              <a:buClr>
                <a:schemeClr val="accent6"/>
              </a:buClr>
              <a:buSzPct val="105000"/>
              <a:buFont typeface="Arial" panose="020B0604020202020204" pitchFamily="34" charset="0"/>
              <a:buChar char="•"/>
            </a:pPr>
            <a:endParaRPr lang="en-US" dirty="0">
              <a:solidFill>
                <a:srgbClr val="4D5757"/>
              </a:solidFill>
              <a:cs typeface="Arial"/>
            </a:endParaRPr>
          </a:p>
          <a:p>
            <a:pPr marL="298450" indent="-285750">
              <a:spcBef>
                <a:spcPct val="20000"/>
              </a:spcBef>
              <a:spcAft>
                <a:spcPts val="600"/>
              </a:spcAft>
              <a:buClr>
                <a:schemeClr val="accent6"/>
              </a:buClr>
              <a:buSzPct val="105000"/>
              <a:buFont typeface="Arial" panose="020B0604020202020204" pitchFamily="34" charset="0"/>
              <a:buChar char="•"/>
            </a:pPr>
            <a:endParaRPr lang="en-US" dirty="0">
              <a:solidFill>
                <a:srgbClr val="4D5757"/>
              </a:solidFill>
              <a:cs typeface="Arial"/>
            </a:endParaRPr>
          </a:p>
          <a:p>
            <a:pPr>
              <a:spcAft>
                <a:spcPts val="600"/>
              </a:spcAft>
              <a:buClr>
                <a:srgbClr val="F27021"/>
              </a:buClr>
              <a:buSzPct val="125000"/>
            </a:pPr>
            <a:endParaRPr lang="en-US" dirty="0">
              <a:solidFill>
                <a:srgbClr val="000000"/>
              </a:solidFill>
              <a:ea typeface="ＭＳ Ｐゴシック" charset="0"/>
              <a:cs typeface="Arial"/>
            </a:endParaRPr>
          </a:p>
          <a:p>
            <a:pPr marL="285750" indent="-285750">
              <a:spcAft>
                <a:spcPts val="600"/>
              </a:spcAft>
              <a:buClr>
                <a:srgbClr val="EAE9E5"/>
              </a:buClr>
              <a:buSzPct val="125000"/>
              <a:buFont typeface="Wingdings" charset="2"/>
              <a:buChar char="§"/>
            </a:pPr>
            <a:endParaRPr lang="en-US" dirty="0">
              <a:ea typeface="ＭＳ Ｐゴシック" charset="0"/>
              <a:cs typeface="Gotham Book" pitchFamily="50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4D97D39-C8E2-E445-281D-29EB09B7F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700" y="976087"/>
            <a:ext cx="3788610" cy="22982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5E68BD-F08A-22AA-207A-D4B6EC1F1B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700" y="3428999"/>
            <a:ext cx="3788610" cy="245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1505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7956D-B0D9-A4CD-2392-09CB8E941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33;p7">
            <a:extLst>
              <a:ext uri="{FF2B5EF4-FFF2-40B4-BE49-F238E27FC236}">
                <a16:creationId xmlns:a16="http://schemas.microsoft.com/office/drawing/2014/main" id="{B8F5CE46-8E61-6D43-5309-8C15B013B5E1}"/>
              </a:ext>
            </a:extLst>
          </p:cNvPr>
          <p:cNvSpPr txBox="1">
            <a:spLocks/>
          </p:cNvSpPr>
          <p:nvPr/>
        </p:nvSpPr>
        <p:spPr>
          <a:xfrm>
            <a:off x="262517" y="0"/>
            <a:ext cx="12192000" cy="633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20" tIns="91440" rIns="0" bIns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535554"/>
                </a:solidFill>
                <a:latin typeface="Arial Regular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ED9A22"/>
              </a:buClr>
              <a:buSzPts val="3200"/>
              <a:buFont typeface="Arial"/>
              <a:buNone/>
            </a:pPr>
            <a:r>
              <a:rPr lang="en-US" sz="2800" dirty="0">
                <a:solidFill>
                  <a:schemeClr val="tx2"/>
                </a:solidFill>
                <a:latin typeface="+mn-lt"/>
              </a:rPr>
              <a:t>CUP Conditions</a:t>
            </a: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25ED0481-7995-DFD0-46FD-729F22627A58}"/>
              </a:ext>
            </a:extLst>
          </p:cNvPr>
          <p:cNvSpPr>
            <a:spLocks/>
          </p:cNvSpPr>
          <p:nvPr/>
        </p:nvSpPr>
        <p:spPr bwMode="auto">
          <a:xfrm>
            <a:off x="488515" y="894028"/>
            <a:ext cx="11210795" cy="4918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lvl="1" fontAlgn="ctr"/>
            <a:r>
              <a:rPr lang="en-US" dirty="0">
                <a:solidFill>
                  <a:schemeClr val="accent1"/>
                </a:solidFill>
              </a:rPr>
              <a:t>The Planning Commission </a:t>
            </a:r>
            <a:r>
              <a:rPr lang="en-US" b="1" dirty="0">
                <a:solidFill>
                  <a:schemeClr val="accent1"/>
                </a:solidFill>
              </a:rPr>
              <a:t>approved the CUP </a:t>
            </a:r>
            <a:r>
              <a:rPr lang="en-US" dirty="0">
                <a:solidFill>
                  <a:schemeClr val="accent1"/>
                </a:solidFill>
              </a:rPr>
              <a:t>subject to </a:t>
            </a:r>
            <a:r>
              <a:rPr lang="en-US" b="1" dirty="0">
                <a:solidFill>
                  <a:schemeClr val="accent1"/>
                </a:solidFill>
              </a:rPr>
              <a:t>7 precedent conditions </a:t>
            </a:r>
            <a:r>
              <a:rPr lang="en-US" dirty="0">
                <a:solidFill>
                  <a:schemeClr val="accent1"/>
                </a:solidFill>
              </a:rPr>
              <a:t>(PC) and </a:t>
            </a:r>
            <a:r>
              <a:rPr lang="en-US" b="1" dirty="0">
                <a:solidFill>
                  <a:schemeClr val="accent1"/>
                </a:solidFill>
              </a:rPr>
              <a:t>21 subsequent conditions </a:t>
            </a:r>
            <a:r>
              <a:rPr lang="en-US" dirty="0">
                <a:solidFill>
                  <a:schemeClr val="accent1"/>
                </a:solidFill>
              </a:rPr>
              <a:t>(SC)</a:t>
            </a:r>
            <a:r>
              <a:rPr lang="en-US" b="1" dirty="0">
                <a:solidFill>
                  <a:schemeClr val="accent1"/>
                </a:solidFill>
              </a:rPr>
              <a:t>.  </a:t>
            </a:r>
            <a:r>
              <a:rPr lang="en-US" dirty="0">
                <a:solidFill>
                  <a:schemeClr val="accent1"/>
                </a:solidFill>
              </a:rPr>
              <a:t>Conditions ensure that commitments in the application are being fulfilled during construction and operations. </a:t>
            </a:r>
          </a:p>
          <a:p>
            <a:pPr marL="0" lvl="1" fontAlgn="ctr"/>
            <a:endParaRPr lang="en-US" dirty="0"/>
          </a:p>
          <a:p>
            <a:pPr marL="0" lvl="1" fontAlgn="ctr"/>
            <a:r>
              <a:rPr lang="en-US" u="sng" dirty="0"/>
              <a:t>Examples</a:t>
            </a:r>
            <a:r>
              <a:rPr lang="en-US" dirty="0"/>
              <a:t>: </a:t>
            </a:r>
          </a:p>
          <a:p>
            <a:r>
              <a:rPr lang="en-US" dirty="0"/>
              <a:t>PC 4.  Obtain approval from Weed Supervisor for final Vegetation and Weed Management Plan. </a:t>
            </a:r>
          </a:p>
          <a:p>
            <a:endParaRPr lang="en-US" dirty="0"/>
          </a:p>
          <a:p>
            <a:r>
              <a:rPr lang="en-US" dirty="0"/>
              <a:t>PC 5.  Soil Compaction Relief and Soil Erosion Control Plan incorporated into CUP. </a:t>
            </a:r>
          </a:p>
          <a:p>
            <a:endParaRPr lang="en-US" dirty="0"/>
          </a:p>
          <a:p>
            <a:r>
              <a:rPr lang="en-US" dirty="0"/>
              <a:t>PC 7.  Secure decommissioning bond for retirement of the project, naming landowner and County as bond </a:t>
            </a:r>
            <a:r>
              <a:rPr lang="en-US" dirty="0" err="1"/>
              <a:t>obligees</a:t>
            </a:r>
            <a:r>
              <a:rPr lang="en-US" dirty="0"/>
              <a:t>; requires 5-year updates to accommodate changes in performance costs and inflation. </a:t>
            </a:r>
          </a:p>
          <a:p>
            <a:endParaRPr lang="en-US" dirty="0"/>
          </a:p>
          <a:p>
            <a:r>
              <a:rPr lang="en-US" dirty="0"/>
              <a:t>SC 2.  Obtain all local, state, and federal permits and approvals including NPDES 1200-C stormwater permit. </a:t>
            </a:r>
          </a:p>
          <a:p>
            <a:endParaRPr lang="en-US" dirty="0"/>
          </a:p>
          <a:p>
            <a:r>
              <a:rPr lang="en-US" dirty="0"/>
              <a:t>SC 4.  Requires construction best practices for equipment, machinery, spills, fire risk, noise. </a:t>
            </a:r>
          </a:p>
          <a:p>
            <a:endParaRPr lang="en-US" dirty="0"/>
          </a:p>
          <a:p>
            <a:r>
              <a:rPr lang="en-US" dirty="0"/>
              <a:t>SC 11.  Requires reseeding of disturbed areas and adherence to Vegetation and Weed Management Plan. </a:t>
            </a:r>
          </a:p>
          <a:p>
            <a:endParaRPr lang="en-US" dirty="0"/>
          </a:p>
          <a:p>
            <a:r>
              <a:rPr lang="en-US" dirty="0">
                <a:cs typeface="Arial"/>
                <a:sym typeface="Gotham Light" charset="0"/>
              </a:rPr>
              <a:t>SC 16/17.  Comply with SHPO requirements for IDP, continue working with CTUIR.  </a:t>
            </a:r>
          </a:p>
          <a:p>
            <a:pPr marL="298450" indent="-285750">
              <a:spcBef>
                <a:spcPct val="20000"/>
              </a:spcBef>
              <a:buClr>
                <a:schemeClr val="accent6"/>
              </a:buClr>
              <a:buSzPct val="105000"/>
              <a:buFont typeface="Arial" panose="020B0604020202020204" pitchFamily="34" charset="0"/>
              <a:buChar char="•"/>
            </a:pPr>
            <a:endParaRPr lang="en-US" dirty="0">
              <a:cs typeface="Arial"/>
              <a:sym typeface="Gotham Light" charset="0"/>
            </a:endParaRPr>
          </a:p>
          <a:p>
            <a:pPr>
              <a:buClr>
                <a:srgbClr val="F27021"/>
              </a:buClr>
              <a:buSzPct val="125000"/>
            </a:pPr>
            <a:endParaRPr lang="en-US" dirty="0">
              <a:ea typeface="ＭＳ Ｐゴシック" charset="0"/>
              <a:cs typeface="Gotham Book" pitchFamily="50" charset="0"/>
              <a:sym typeface="Gotham Light" charset="0"/>
            </a:endParaRPr>
          </a:p>
          <a:p>
            <a:pPr marL="285750" indent="-285750">
              <a:buClr>
                <a:srgbClr val="EAE9E5"/>
              </a:buClr>
              <a:buSzPct val="125000"/>
              <a:buFont typeface="Wingdings" charset="2"/>
              <a:buChar char="§"/>
            </a:pPr>
            <a:endParaRPr lang="en-US" dirty="0">
              <a:ea typeface="ＭＳ Ｐゴシック" charset="0"/>
              <a:cs typeface="Gotham Light"/>
              <a:sym typeface="Gotham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9349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36F2BF-BB71-B4E3-DC93-CC273803D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33;p7">
            <a:extLst>
              <a:ext uri="{FF2B5EF4-FFF2-40B4-BE49-F238E27FC236}">
                <a16:creationId xmlns:a16="http://schemas.microsoft.com/office/drawing/2014/main" id="{FDC6F7E6-D17F-A87B-DCCC-5FB92902A07E}"/>
              </a:ext>
            </a:extLst>
          </p:cNvPr>
          <p:cNvSpPr txBox="1">
            <a:spLocks/>
          </p:cNvSpPr>
          <p:nvPr/>
        </p:nvSpPr>
        <p:spPr>
          <a:xfrm>
            <a:off x="121840" y="0"/>
            <a:ext cx="12192000" cy="633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20" tIns="91440" rIns="0" bIns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535554"/>
                </a:solidFill>
                <a:latin typeface="Arial Regular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ED9A22"/>
              </a:buClr>
              <a:buSzPts val="3200"/>
              <a:buFont typeface="Arial"/>
              <a:buNone/>
            </a:pPr>
            <a:r>
              <a:rPr lang="en-US" sz="2800" dirty="0">
                <a:solidFill>
                  <a:schemeClr val="tx2"/>
                </a:solidFill>
                <a:latin typeface="+mn-lt"/>
              </a:rPr>
              <a:t>Questions? </a:t>
            </a: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F7CD7310-4813-F0A8-7C0D-2ABE6EB763D3}"/>
              </a:ext>
            </a:extLst>
          </p:cNvPr>
          <p:cNvSpPr>
            <a:spLocks/>
          </p:cNvSpPr>
          <p:nvPr/>
        </p:nvSpPr>
        <p:spPr bwMode="auto">
          <a:xfrm>
            <a:off x="529389" y="2540300"/>
            <a:ext cx="4131988" cy="214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12700">
              <a:spcBef>
                <a:spcPct val="20000"/>
              </a:spcBef>
              <a:buClr>
                <a:schemeClr val="accent6"/>
              </a:buClr>
              <a:buSzPct val="105000"/>
            </a:pPr>
            <a:r>
              <a:rPr lang="en-US" i="1" dirty="0">
                <a:cs typeface="Arial"/>
                <a:sym typeface="Gotham Light" charset="0"/>
              </a:rPr>
              <a:t>Applicant respectfully request that the Board approve the proposed Goal 3 exception consistent with Staff’s Recommended Findings attached to Staff’s Board Memo, dated March 4, 2026. </a:t>
            </a:r>
          </a:p>
          <a:p>
            <a:pPr marL="298450" indent="-285750">
              <a:spcBef>
                <a:spcPct val="20000"/>
              </a:spcBef>
              <a:buClr>
                <a:schemeClr val="accent6"/>
              </a:buClr>
              <a:buSzPct val="105000"/>
              <a:buFont typeface="Arial" panose="020B0604020202020204" pitchFamily="34" charset="0"/>
              <a:buChar char="•"/>
            </a:pPr>
            <a:endParaRPr lang="en-US" dirty="0">
              <a:cs typeface="Arial"/>
              <a:sym typeface="Gotham Light" charset="0"/>
            </a:endParaRPr>
          </a:p>
          <a:p>
            <a:pPr>
              <a:buClr>
                <a:srgbClr val="F27021"/>
              </a:buClr>
              <a:buSzPct val="125000"/>
            </a:pPr>
            <a:endParaRPr lang="en-US" dirty="0">
              <a:ea typeface="ＭＳ Ｐゴシック" charset="0"/>
              <a:cs typeface="Gotham Book" pitchFamily="50" charset="0"/>
              <a:sym typeface="Gotham Light" charset="0"/>
            </a:endParaRPr>
          </a:p>
          <a:p>
            <a:pPr marL="285750" indent="-285750">
              <a:buClr>
                <a:srgbClr val="EAE9E5"/>
              </a:buClr>
              <a:buSzPct val="125000"/>
              <a:buFont typeface="Wingdings" charset="2"/>
              <a:buChar char="§"/>
            </a:pPr>
            <a:endParaRPr lang="en-US" dirty="0">
              <a:ea typeface="ＭＳ Ｐゴシック" charset="0"/>
              <a:cs typeface="Gotham Light"/>
              <a:sym typeface="Gotham Light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3C1EDD-F69C-2DA8-7B88-F5943B4427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6853" y="1405042"/>
            <a:ext cx="6819849" cy="375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720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33;p7">
            <a:extLst>
              <a:ext uri="{FF2B5EF4-FFF2-40B4-BE49-F238E27FC236}">
                <a16:creationId xmlns:a16="http://schemas.microsoft.com/office/drawing/2014/main" id="{16B8EE8F-76C2-411E-73BB-56EDDCE6775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33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20" tIns="91440" rIns="0" bIns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535554"/>
                </a:solidFill>
                <a:latin typeface="Arial Regular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ED9A22"/>
              </a:buClr>
              <a:buSzPts val="3200"/>
              <a:buFont typeface="Arial"/>
              <a:buNone/>
            </a:pPr>
            <a:r>
              <a:rPr lang="en-US" sz="2800" dirty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rPr>
              <a:t>About Us</a:t>
            </a:r>
            <a:endParaRPr lang="en-US" sz="2800" dirty="0">
              <a:solidFill>
                <a:schemeClr val="tx2"/>
              </a:solidFill>
              <a:latin typeface="+mn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8DE019D-94C9-27C7-7DC3-5A6B2C49DF41}"/>
              </a:ext>
            </a:extLst>
          </p:cNvPr>
          <p:cNvGrpSpPr/>
          <p:nvPr/>
        </p:nvGrpSpPr>
        <p:grpSpPr>
          <a:xfrm>
            <a:off x="5463539" y="1122783"/>
            <a:ext cx="6217163" cy="4527595"/>
            <a:chOff x="190105" y="1793681"/>
            <a:chExt cx="7366726" cy="514051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0FDAC41-F661-4AE5-8778-770B6C9837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5571" y="1793681"/>
              <a:ext cx="7341260" cy="5140519"/>
            </a:xfrm>
            <a:prstGeom prst="rect">
              <a:avLst/>
            </a:prstGeom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4D08741-2374-2883-7071-8A5EDBEFB79C}"/>
                </a:ext>
              </a:extLst>
            </p:cNvPr>
            <p:cNvSpPr/>
            <p:nvPr/>
          </p:nvSpPr>
          <p:spPr>
            <a:xfrm rot="2165444">
              <a:off x="190105" y="5123257"/>
              <a:ext cx="2430665" cy="163270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4A16873C-DC8F-7B12-3183-7D5642ACF6EA}"/>
              </a:ext>
            </a:extLst>
          </p:cNvPr>
          <p:cNvSpPr txBox="1">
            <a:spLocks/>
          </p:cNvSpPr>
          <p:nvPr/>
        </p:nvSpPr>
        <p:spPr>
          <a:xfrm>
            <a:off x="511298" y="1207622"/>
            <a:ext cx="5249422" cy="387490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535554"/>
                </a:solidFill>
                <a:latin typeface="Arial Regular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535554"/>
                </a:solidFill>
                <a:latin typeface="Arial Regular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535554"/>
                </a:solidFill>
                <a:latin typeface="Arial Regular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535554"/>
                </a:solidFill>
                <a:latin typeface="Arial Regular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535554"/>
                </a:solidFill>
                <a:latin typeface="Arial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285750">
              <a:spcBef>
                <a:spcPts val="0"/>
              </a:spcBef>
              <a:spcAft>
                <a:spcPts val="115"/>
              </a:spcAft>
              <a:buClr>
                <a:schemeClr val="accent6"/>
              </a:buClr>
              <a:buSzPct val="105000"/>
            </a:pPr>
            <a:r>
              <a:rPr lang="en-US" sz="1800" b="1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COMPANY</a:t>
            </a:r>
          </a:p>
          <a:p>
            <a:pPr marL="800100" lvl="2" indent="-285750">
              <a:spcBef>
                <a:spcPts val="0"/>
              </a:spcBef>
              <a:spcAft>
                <a:spcPts val="115"/>
              </a:spcAft>
              <a:buClr>
                <a:schemeClr val="accent6"/>
              </a:buClr>
              <a:buSzPct val="105000"/>
            </a:pPr>
            <a:r>
              <a:rPr lang="en-US" sz="16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Washington-based independent developer of energy projects with offices in Seattle, Portland, Boulder, Madison, and Virginia.</a:t>
            </a:r>
          </a:p>
          <a:p>
            <a:pPr marL="800100" lvl="2" indent="-285750">
              <a:spcBef>
                <a:spcPts val="0"/>
              </a:spcBef>
              <a:spcAft>
                <a:spcPts val="115"/>
              </a:spcAft>
              <a:buClr>
                <a:schemeClr val="accent6"/>
              </a:buClr>
              <a:buSzPct val="105000"/>
            </a:pPr>
            <a:r>
              <a:rPr lang="en-US" sz="16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Established in 2009, Public Benefit Corporation</a:t>
            </a:r>
          </a:p>
          <a:p>
            <a:pPr marL="800100" lvl="2" indent="-285750">
              <a:spcBef>
                <a:spcPts val="0"/>
              </a:spcBef>
              <a:spcAft>
                <a:spcPts val="115"/>
              </a:spcAft>
              <a:buClr>
                <a:schemeClr val="accent6"/>
              </a:buClr>
              <a:buSzPct val="105000"/>
            </a:pPr>
            <a:r>
              <a:rPr lang="en-US" sz="16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130 Employees </a:t>
            </a:r>
          </a:p>
          <a:p>
            <a:pPr marL="514350" lvl="2" indent="0">
              <a:spcBef>
                <a:spcPts val="0"/>
              </a:spcBef>
              <a:spcAft>
                <a:spcPts val="115"/>
              </a:spcAft>
              <a:buClr>
                <a:schemeClr val="accent6"/>
              </a:buClr>
              <a:buSzPct val="105000"/>
              <a:buNone/>
            </a:pP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marL="342900" lvl="1" indent="-285750">
              <a:spcBef>
                <a:spcPts val="0"/>
              </a:spcBef>
              <a:spcAft>
                <a:spcPts val="115"/>
              </a:spcAft>
              <a:buClr>
                <a:schemeClr val="accent6"/>
              </a:buClr>
              <a:buSzPct val="105000"/>
            </a:pPr>
            <a:r>
              <a:rPr lang="en-US" sz="1800" b="1" dirty="0">
                <a:solidFill>
                  <a:schemeClr val="accent1"/>
                </a:solidFill>
                <a:latin typeface="+mn-lt"/>
              </a:rPr>
              <a:t>PROJECTS</a:t>
            </a:r>
          </a:p>
          <a:p>
            <a:pPr marL="800100" lvl="2" indent="-285750">
              <a:spcBef>
                <a:spcPts val="0"/>
              </a:spcBef>
              <a:spcAft>
                <a:spcPts val="115"/>
              </a:spcAft>
              <a:buClr>
                <a:schemeClr val="accent6"/>
              </a:buClr>
              <a:buSzPct val="105000"/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Our projects include community solar, distributed generation, and utility scale projects</a:t>
            </a:r>
          </a:p>
          <a:p>
            <a:pPr marL="800100" lvl="2" indent="-285750">
              <a:spcBef>
                <a:spcPts val="0"/>
              </a:spcBef>
              <a:spcAft>
                <a:spcPts val="115"/>
              </a:spcAft>
              <a:buClr>
                <a:schemeClr val="accent6"/>
              </a:buClr>
              <a:buSzPct val="105000"/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1GW of Operational Projects</a:t>
            </a:r>
          </a:p>
          <a:p>
            <a:pPr marL="342900" lvl="1" indent="-285750">
              <a:spcBef>
                <a:spcPts val="0"/>
              </a:spcBef>
              <a:spcAft>
                <a:spcPts val="115"/>
              </a:spcAft>
              <a:buClr>
                <a:schemeClr val="accent6"/>
              </a:buClr>
              <a:buSzPct val="105000"/>
            </a:pPr>
            <a:endParaRPr lang="en-US" sz="1800" dirty="0">
              <a:solidFill>
                <a:srgbClr val="464646"/>
              </a:solidFill>
              <a:latin typeface="+mn-lt"/>
            </a:endParaRPr>
          </a:p>
          <a:p>
            <a:pPr marL="342900" lvl="1" indent="-285750">
              <a:spcBef>
                <a:spcPts val="0"/>
              </a:spcBef>
              <a:spcAft>
                <a:spcPts val="115"/>
              </a:spcAft>
              <a:buClr>
                <a:schemeClr val="accent6"/>
              </a:buClr>
              <a:buSzPct val="105000"/>
            </a:pPr>
            <a:r>
              <a:rPr lang="en-US" sz="1800" b="1" dirty="0">
                <a:solidFill>
                  <a:schemeClr val="accent1"/>
                </a:solidFill>
                <a:latin typeface="+mn-lt"/>
              </a:rPr>
              <a:t>TEAM</a:t>
            </a:r>
            <a:endParaRPr lang="en-US" sz="1800" b="1" dirty="0">
              <a:solidFill>
                <a:schemeClr val="tx1"/>
              </a:solidFill>
              <a:latin typeface="+mn-lt"/>
            </a:endParaRPr>
          </a:p>
          <a:p>
            <a:pPr marL="800100" lvl="2" indent="-285750">
              <a:spcBef>
                <a:spcPts val="0"/>
              </a:spcBef>
              <a:spcAft>
                <a:spcPts val="115"/>
              </a:spcAft>
              <a:buClr>
                <a:schemeClr val="accent6"/>
              </a:buClr>
              <a:buSzPct val="105000"/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Tanner Gillespie 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– Associate Director, Development</a:t>
            </a:r>
          </a:p>
          <a:p>
            <a:pPr marL="800100" lvl="2" indent="-285750">
              <a:spcBef>
                <a:spcPts val="0"/>
              </a:spcBef>
              <a:spcAft>
                <a:spcPts val="115"/>
              </a:spcAft>
              <a:buClr>
                <a:schemeClr val="accent6"/>
              </a:buClr>
              <a:buSzPct val="105000"/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Bobby Wenger 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– Associate, Development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  <a:p>
            <a:pPr marL="1257300" lvl="3" indent="-285750">
              <a:spcBef>
                <a:spcPts val="0"/>
              </a:spcBef>
              <a:spcAft>
                <a:spcPts val="115"/>
              </a:spcAft>
              <a:buClr>
                <a:schemeClr val="accent6"/>
              </a:buClr>
              <a:buSzPct val="105000"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6470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33;p7">
            <a:extLst>
              <a:ext uri="{FF2B5EF4-FFF2-40B4-BE49-F238E27FC236}">
                <a16:creationId xmlns:a16="http://schemas.microsoft.com/office/drawing/2014/main" id="{16B8EE8F-76C2-411E-73BB-56EDDCE6775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33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20" tIns="91440" rIns="0" bIns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535554"/>
                </a:solidFill>
                <a:latin typeface="Arial Regular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ED9A22"/>
              </a:buClr>
              <a:buSzPts val="3200"/>
              <a:buFont typeface="Arial"/>
              <a:buNone/>
            </a:pPr>
            <a:r>
              <a:rPr lang="en-US" sz="2800" dirty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rPr>
              <a:t>OneEnergy Siting Approach</a:t>
            </a:r>
            <a:endParaRPr lang="en-US" sz="28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2B09CD-1BBE-E594-D662-3F431427634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69141" y="3702421"/>
            <a:ext cx="5660694" cy="2303959"/>
          </a:xfrm>
          <a:prstGeom prst="rect">
            <a:avLst/>
          </a:prstGeom>
          <a:ln>
            <a:noFill/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71AD1A1-C111-FB78-5F51-150740717772}"/>
              </a:ext>
            </a:extLst>
          </p:cNvPr>
          <p:cNvGrpSpPr/>
          <p:nvPr/>
        </p:nvGrpSpPr>
        <p:grpSpPr>
          <a:xfrm>
            <a:off x="3296222" y="700713"/>
            <a:ext cx="4665045" cy="3001708"/>
            <a:chOff x="1736025" y="2198942"/>
            <a:chExt cx="5434637" cy="3433315"/>
          </a:xfrm>
        </p:grpSpPr>
        <p:graphicFrame>
          <p:nvGraphicFramePr>
            <p:cNvPr id="2" name="Diagram 1">
              <a:extLst>
                <a:ext uri="{FF2B5EF4-FFF2-40B4-BE49-F238E27FC236}">
                  <a16:creationId xmlns:a16="http://schemas.microsoft.com/office/drawing/2014/main" id="{EA8729B9-7C5E-7DC7-819A-7B05D2312AE3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147030582"/>
                </p:ext>
              </p:extLst>
            </p:nvPr>
          </p:nvGraphicFramePr>
          <p:xfrm>
            <a:off x="1736025" y="2198942"/>
            <a:ext cx="5434637" cy="343331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ECE9A15-80C8-C392-81BF-B5B2B43D6BDC}"/>
                </a:ext>
              </a:extLst>
            </p:cNvPr>
            <p:cNvSpPr txBox="1"/>
            <p:nvPr/>
          </p:nvSpPr>
          <p:spPr>
            <a:xfrm>
              <a:off x="4756495" y="4021489"/>
              <a:ext cx="1623092" cy="5984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n-US" sz="1400" b="1" dirty="0"/>
                <a:t>Existing Infrastructure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3B190CE-0853-734E-C854-60927329CA9D}"/>
                </a:ext>
              </a:extLst>
            </p:cNvPr>
            <p:cNvSpPr txBox="1"/>
            <p:nvPr/>
          </p:nvSpPr>
          <p:spPr>
            <a:xfrm>
              <a:off x="2930780" y="4201887"/>
              <a:ext cx="1522563" cy="3520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en-US" sz="1400" b="1" dirty="0"/>
                <a:t>Suitable Site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1A5B684-853E-80F7-7674-0046A913E463}"/>
                </a:ext>
              </a:extLst>
            </p:cNvPr>
            <p:cNvSpPr txBox="1"/>
            <p:nvPr/>
          </p:nvSpPr>
          <p:spPr>
            <a:xfrm>
              <a:off x="3806418" y="2877249"/>
              <a:ext cx="1691675" cy="5984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n-US" sz="1400" b="1" dirty="0"/>
                <a:t>Landowner</a:t>
              </a:r>
            </a:p>
            <a:p>
              <a:pPr lvl="0" algn="ctr"/>
              <a:r>
                <a:rPr lang="en-US" sz="1400" b="1" dirty="0"/>
                <a:t>Partner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68956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DA55B1-6847-A6D4-F248-F92397FFC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755" y="762231"/>
            <a:ext cx="6881985" cy="5333538"/>
          </a:xfrm>
          <a:prstGeom prst="rect">
            <a:avLst/>
          </a:prstGeom>
        </p:spPr>
      </p:pic>
      <p:sp>
        <p:nvSpPr>
          <p:cNvPr id="2" name="Google Shape;333;p7">
            <a:extLst>
              <a:ext uri="{FF2B5EF4-FFF2-40B4-BE49-F238E27FC236}">
                <a16:creationId xmlns:a16="http://schemas.microsoft.com/office/drawing/2014/main" id="{0FAD5062-D4D3-E171-B2E2-E3E3E5F9838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33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20" tIns="91440" rIns="0" bIns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535554"/>
                </a:solidFill>
                <a:latin typeface="Arial Regular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ED9A22"/>
              </a:buClr>
              <a:buSzPts val="3200"/>
              <a:buFont typeface="Arial"/>
              <a:buNone/>
            </a:pPr>
            <a:r>
              <a:rPr lang="en-US" sz="2800" dirty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rPr>
              <a:t>Project Location </a:t>
            </a:r>
            <a:endParaRPr lang="en-US" sz="28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933F24-9D1B-CF81-712C-CF2F42AED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4655" y="1933704"/>
            <a:ext cx="4771195" cy="34697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4C28A06-DA34-DED3-77E7-25D3428CBCE5}"/>
              </a:ext>
            </a:extLst>
          </p:cNvPr>
          <p:cNvSpPr txBox="1"/>
          <p:nvPr/>
        </p:nvSpPr>
        <p:spPr>
          <a:xfrm>
            <a:off x="3864237" y="4026321"/>
            <a:ext cx="1540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Fourmile Solar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06AF19F-26F9-287B-C3ED-ABE03295B367}"/>
              </a:ext>
            </a:extLst>
          </p:cNvPr>
          <p:cNvCxnSpPr>
            <a:cxnSpLocks/>
          </p:cNvCxnSpPr>
          <p:nvPr/>
        </p:nvCxnSpPr>
        <p:spPr>
          <a:xfrm flipH="1">
            <a:off x="3319584" y="4210987"/>
            <a:ext cx="544653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83DEE31-C3D3-8C78-CEF7-6F60CB9D9ACF}"/>
              </a:ext>
            </a:extLst>
          </p:cNvPr>
          <p:cNvSpPr txBox="1"/>
          <p:nvPr/>
        </p:nvSpPr>
        <p:spPr>
          <a:xfrm>
            <a:off x="1158200" y="4210987"/>
            <a:ext cx="1445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Passage Solar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463EA4C-AA0D-D182-A117-0CB111D7F3AC}"/>
              </a:ext>
            </a:extLst>
          </p:cNvPr>
          <p:cNvCxnSpPr>
            <a:cxnSpLocks/>
          </p:cNvCxnSpPr>
          <p:nvPr/>
        </p:nvCxnSpPr>
        <p:spPr>
          <a:xfrm flipV="1">
            <a:off x="2179435" y="4111273"/>
            <a:ext cx="519636" cy="99714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3418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33;p7">
            <a:extLst>
              <a:ext uri="{FF2B5EF4-FFF2-40B4-BE49-F238E27FC236}">
                <a16:creationId xmlns:a16="http://schemas.microsoft.com/office/drawing/2014/main" id="{0FAD5062-D4D3-E171-B2E2-E3E3E5F9838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33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20" tIns="91440" rIns="0" bIns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535554"/>
                </a:solidFill>
                <a:latin typeface="Arial Regular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ED9A22"/>
              </a:buClr>
              <a:buSzPts val="3200"/>
              <a:buFont typeface="Arial"/>
              <a:buNone/>
            </a:pPr>
            <a:r>
              <a:rPr lang="en-US" sz="2800" dirty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rPr>
              <a:t>Project Micrositing </a:t>
            </a:r>
            <a:endParaRPr lang="en-US" sz="2800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3AB08E1-3C8E-1C25-0EDD-6FDBB2AD073A}"/>
              </a:ext>
            </a:extLst>
          </p:cNvPr>
          <p:cNvCxnSpPr>
            <a:cxnSpLocks/>
          </p:cNvCxnSpPr>
          <p:nvPr/>
        </p:nvCxnSpPr>
        <p:spPr>
          <a:xfrm flipH="1">
            <a:off x="3512820" y="991083"/>
            <a:ext cx="371645" cy="311937"/>
          </a:xfrm>
          <a:prstGeom prst="straightConnector1">
            <a:avLst/>
          </a:prstGeom>
          <a:ln>
            <a:solidFill>
              <a:srgbClr val="FDFDF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5E06574-B302-4A00-ED7B-FA5A8EF6816C}"/>
              </a:ext>
            </a:extLst>
          </p:cNvPr>
          <p:cNvCxnSpPr>
            <a:cxnSpLocks/>
          </p:cNvCxnSpPr>
          <p:nvPr/>
        </p:nvCxnSpPr>
        <p:spPr>
          <a:xfrm flipV="1">
            <a:off x="1452880" y="3810000"/>
            <a:ext cx="741680" cy="629920"/>
          </a:xfrm>
          <a:prstGeom prst="straightConnector1">
            <a:avLst/>
          </a:prstGeom>
          <a:ln>
            <a:solidFill>
              <a:srgbClr val="FDFDF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7083C6F-DAC6-B7BC-638A-7D6CD08C39EF}"/>
              </a:ext>
            </a:extLst>
          </p:cNvPr>
          <p:cNvSpPr txBox="1"/>
          <p:nvPr/>
        </p:nvSpPr>
        <p:spPr>
          <a:xfrm>
            <a:off x="7902402" y="3810000"/>
            <a:ext cx="3797926" cy="166199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en-US" b="1" dirty="0">
                <a:solidFill>
                  <a:srgbClr val="FF6A3B"/>
                </a:solidFill>
                <a:cs typeface="Arial"/>
              </a:rPr>
              <a:t>Project Area Extent: </a:t>
            </a:r>
            <a:r>
              <a:rPr lang="en-US" dirty="0">
                <a:cs typeface="Arial"/>
              </a:rPr>
              <a:t>Micrositing boundary within which the </a:t>
            </a:r>
            <a:r>
              <a:rPr lang="en-US" b="1" dirty="0">
                <a:cs typeface="Arial"/>
              </a:rPr>
              <a:t>Project Area </a:t>
            </a:r>
            <a:r>
              <a:rPr lang="en-US" dirty="0">
                <a:cs typeface="Arial"/>
              </a:rPr>
              <a:t>will be wholly encompassed. </a:t>
            </a:r>
          </a:p>
          <a:p>
            <a:pPr marL="12700"/>
            <a:endParaRPr lang="en-US" dirty="0">
              <a:solidFill>
                <a:srgbClr val="4D5757"/>
              </a:solidFill>
              <a:cs typeface="Arial"/>
            </a:endParaRPr>
          </a:p>
          <a:p>
            <a:pPr marL="12700"/>
            <a:r>
              <a:rPr lang="en-US" b="1" dirty="0">
                <a:solidFill>
                  <a:schemeClr val="accent3"/>
                </a:solidFill>
                <a:cs typeface="Arial"/>
              </a:rPr>
              <a:t>Project Area</a:t>
            </a:r>
            <a:r>
              <a:rPr lang="en-US" dirty="0">
                <a:solidFill>
                  <a:srgbClr val="4D5757"/>
                </a:solidFill>
                <a:cs typeface="Arial"/>
              </a:rPr>
              <a:t>:  </a:t>
            </a:r>
            <a:r>
              <a:rPr lang="en-US" dirty="0">
                <a:cs typeface="Arial"/>
              </a:rPr>
              <a:t>Permanent footprint of the project.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42963E-6F09-5990-2495-888ED1EED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001" y="867972"/>
            <a:ext cx="6744075" cy="51873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046061-ED88-2B0F-F6BA-4F8A91BA99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9048" y="991083"/>
            <a:ext cx="3817951" cy="26519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33FB88-46B7-AA88-5E91-62B716712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001" y="4700188"/>
            <a:ext cx="1780888" cy="135509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969732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33;p7">
            <a:extLst>
              <a:ext uri="{FF2B5EF4-FFF2-40B4-BE49-F238E27FC236}">
                <a16:creationId xmlns:a16="http://schemas.microsoft.com/office/drawing/2014/main" id="{5DBBD498-1275-47D3-E4BE-2CC74275252F}"/>
              </a:ext>
            </a:extLst>
          </p:cNvPr>
          <p:cNvSpPr txBox="1">
            <a:spLocks/>
          </p:cNvSpPr>
          <p:nvPr/>
        </p:nvSpPr>
        <p:spPr>
          <a:xfrm>
            <a:off x="0" y="-35990"/>
            <a:ext cx="12192000" cy="633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20" tIns="91440" rIns="0" bIns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535554"/>
                </a:solidFill>
                <a:latin typeface="Arial Regular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ED9A22"/>
              </a:buClr>
              <a:buSzPts val="3200"/>
              <a:buFont typeface="Arial"/>
              <a:buNone/>
            </a:pPr>
            <a:r>
              <a:rPr lang="en-US" sz="2800" dirty="0">
                <a:solidFill>
                  <a:schemeClr val="tx2"/>
                </a:solidFill>
                <a:latin typeface="+mn-lt"/>
              </a:rPr>
              <a:t>Site Selection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442A0B-A010-9219-28F3-111A786DC6B3}"/>
              </a:ext>
            </a:extLst>
          </p:cNvPr>
          <p:cNvSpPr txBox="1"/>
          <p:nvPr/>
        </p:nvSpPr>
        <p:spPr>
          <a:xfrm>
            <a:off x="1010920" y="1636806"/>
            <a:ext cx="1667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Morrow County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F06FEDE-5B27-EE5C-5D73-3570B5E65C9A}"/>
              </a:ext>
            </a:extLst>
          </p:cNvPr>
          <p:cNvCxnSpPr>
            <a:cxnSpLocks/>
          </p:cNvCxnSpPr>
          <p:nvPr/>
        </p:nvCxnSpPr>
        <p:spPr>
          <a:xfrm flipH="1">
            <a:off x="1093470" y="2006138"/>
            <a:ext cx="1424940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D80B233-ED4D-4C1C-3829-A58314CF8E56}"/>
              </a:ext>
            </a:extLst>
          </p:cNvPr>
          <p:cNvSpPr txBox="1"/>
          <p:nvPr/>
        </p:nvSpPr>
        <p:spPr>
          <a:xfrm>
            <a:off x="2760593" y="1636806"/>
            <a:ext cx="1692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Umatilla County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2C42F55-8DEB-40F1-6888-CB80B7DB905D}"/>
              </a:ext>
            </a:extLst>
          </p:cNvPr>
          <p:cNvCxnSpPr>
            <a:cxnSpLocks/>
          </p:cNvCxnSpPr>
          <p:nvPr/>
        </p:nvCxnSpPr>
        <p:spPr>
          <a:xfrm>
            <a:off x="2887980" y="2006138"/>
            <a:ext cx="1398270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69038B1-D46B-FB12-1CD9-D5521E63BB3C}"/>
              </a:ext>
            </a:extLst>
          </p:cNvPr>
          <p:cNvSpPr txBox="1"/>
          <p:nvPr/>
        </p:nvSpPr>
        <p:spPr>
          <a:xfrm>
            <a:off x="6979715" y="1305340"/>
            <a:ext cx="5139690" cy="42473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2700">
              <a:buClr>
                <a:schemeClr val="accent6"/>
              </a:buClr>
            </a:pPr>
            <a:r>
              <a:rPr lang="en-US" b="1" dirty="0">
                <a:solidFill>
                  <a:srgbClr val="FF6A3B"/>
                </a:solidFill>
              </a:rPr>
              <a:t>Micrositing Considerations: </a:t>
            </a:r>
          </a:p>
          <a:p>
            <a:pPr marL="2984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dirty="0"/>
              <a:t>Identified following robust Alternatives Analysis</a:t>
            </a:r>
          </a:p>
          <a:p>
            <a:pPr marL="2984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dirty="0"/>
              <a:t>High solar energy resource</a:t>
            </a:r>
          </a:p>
          <a:p>
            <a:pPr marL="2984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dirty="0"/>
              <a:t>Proximity to transmission infrastructure</a:t>
            </a:r>
          </a:p>
          <a:p>
            <a:pPr marL="2984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dirty="0"/>
              <a:t>Flat, unirrigated land</a:t>
            </a:r>
          </a:p>
          <a:p>
            <a:pPr marL="12700">
              <a:buClr>
                <a:schemeClr val="accent6"/>
              </a:buClr>
            </a:pPr>
            <a:endParaRPr lang="en-US" b="1" dirty="0">
              <a:solidFill>
                <a:srgbClr val="FF6A3B"/>
              </a:solidFill>
            </a:endParaRPr>
          </a:p>
          <a:p>
            <a:pPr marL="12700">
              <a:buClr>
                <a:schemeClr val="accent6"/>
              </a:buClr>
            </a:pPr>
            <a:r>
              <a:rPr lang="en-US" b="1" dirty="0">
                <a:solidFill>
                  <a:srgbClr val="FF6A3B"/>
                </a:solidFill>
              </a:rPr>
              <a:t>Minimal Environmental Impact</a:t>
            </a:r>
          </a:p>
          <a:p>
            <a:pPr marL="2984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dirty="0">
                <a:cs typeface="Arial"/>
              </a:rPr>
              <a:t>No impacts to high value habitat</a:t>
            </a:r>
          </a:p>
          <a:p>
            <a:pPr marL="2984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dirty="0">
                <a:cs typeface="Arial"/>
              </a:rPr>
              <a:t>No impacts to irrigated soils</a:t>
            </a:r>
          </a:p>
          <a:p>
            <a:pPr marL="2984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dirty="0">
                <a:cs typeface="Arial"/>
              </a:rPr>
              <a:t>No impacts to wetlands or floodplains</a:t>
            </a:r>
          </a:p>
          <a:p>
            <a:pPr marL="2984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dirty="0">
                <a:cs typeface="Arial"/>
              </a:rPr>
              <a:t>Minimal impacts to soils</a:t>
            </a:r>
          </a:p>
          <a:p>
            <a:pPr marL="2984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dirty="0">
                <a:cs typeface="Arial"/>
              </a:rPr>
              <a:t>Continued farming on remaining tract</a:t>
            </a:r>
          </a:p>
          <a:p>
            <a:pPr marL="2984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endParaRPr lang="en-US" b="1" dirty="0">
              <a:solidFill>
                <a:srgbClr val="4D5757"/>
              </a:solidFill>
              <a:cs typeface="Arial"/>
            </a:endParaRPr>
          </a:p>
          <a:p>
            <a:pPr marL="2984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endParaRPr lang="en-US" b="1" dirty="0">
              <a:solidFill>
                <a:srgbClr val="4D5757"/>
              </a:solidFill>
              <a:cs typeface="Arial"/>
            </a:endParaRPr>
          </a:p>
          <a:p>
            <a:pPr marL="12700">
              <a:buClr>
                <a:schemeClr val="accent6"/>
              </a:buClr>
            </a:pPr>
            <a:r>
              <a:rPr lang="en-US" dirty="0">
                <a:cs typeface="Arial"/>
              </a:rPr>
              <a:t>Landowner actively cultivates 12,000+ acres.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345F0D-7E42-2760-4240-511742934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31" y="988694"/>
            <a:ext cx="6296747" cy="488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352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33;p7">
            <a:extLst>
              <a:ext uri="{FF2B5EF4-FFF2-40B4-BE49-F238E27FC236}">
                <a16:creationId xmlns:a16="http://schemas.microsoft.com/office/drawing/2014/main" id="{0FAD5062-D4D3-E171-B2E2-E3E3E5F98389}"/>
              </a:ext>
            </a:extLst>
          </p:cNvPr>
          <p:cNvSpPr txBox="1">
            <a:spLocks/>
          </p:cNvSpPr>
          <p:nvPr/>
        </p:nvSpPr>
        <p:spPr>
          <a:xfrm>
            <a:off x="145052" y="0"/>
            <a:ext cx="12192000" cy="633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20" tIns="91440" rIns="0" bIns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535554"/>
                </a:solidFill>
                <a:latin typeface="Arial Regular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ED9A22"/>
              </a:buClr>
              <a:buSzPts val="3200"/>
              <a:buFont typeface="Arial"/>
              <a:buNone/>
            </a:pPr>
            <a:r>
              <a:rPr lang="en-US" sz="2800" dirty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rPr>
              <a:t>Site Selection</a:t>
            </a:r>
            <a:endParaRPr lang="en-US" sz="28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70CE5F-964F-FF45-EEFD-7A39E8697160}"/>
              </a:ext>
            </a:extLst>
          </p:cNvPr>
          <p:cNvSpPr/>
          <p:nvPr/>
        </p:nvSpPr>
        <p:spPr>
          <a:xfrm>
            <a:off x="368123" y="905232"/>
            <a:ext cx="3762795" cy="504753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55600" indent="-342900">
              <a:buClr>
                <a:schemeClr val="accent6"/>
              </a:buClr>
              <a:buFont typeface="Wingdings" panose="05000000000000000000" pitchFamily="2" charset="2"/>
              <a:buChar char="§"/>
            </a:pPr>
            <a:endParaRPr lang="en-US" sz="1600" dirty="0">
              <a:solidFill>
                <a:srgbClr val="4D5757"/>
              </a:solidFill>
              <a:cs typeface="Arial"/>
            </a:endParaRPr>
          </a:p>
          <a:p>
            <a:pPr marL="12700">
              <a:buClr>
                <a:schemeClr val="accent6"/>
              </a:buClr>
            </a:pPr>
            <a:r>
              <a:rPr lang="en-US" b="1" dirty="0">
                <a:solidFill>
                  <a:schemeClr val="accent3"/>
                </a:solidFill>
                <a:cs typeface="Arial"/>
              </a:rPr>
              <a:t>Soil Characteristics: </a:t>
            </a:r>
          </a:p>
          <a:p>
            <a:pPr marL="355600" indent="-34290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dirty="0">
                <a:cs typeface="Arial"/>
              </a:rPr>
              <a:t>No prime, unique, Class 1 or 2 soils in Project Area Extent</a:t>
            </a:r>
          </a:p>
          <a:p>
            <a:pPr marL="12700">
              <a:buClr>
                <a:schemeClr val="accent6"/>
              </a:buClr>
            </a:pPr>
            <a:endParaRPr lang="en-US" dirty="0">
              <a:cs typeface="Arial"/>
            </a:endParaRPr>
          </a:p>
          <a:p>
            <a:pPr marL="355600" indent="-34290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dirty="0">
                <a:cs typeface="Arial"/>
              </a:rPr>
              <a:t>No soils within area of water use permit or irrigation or improvement district in Project Area Extent </a:t>
            </a:r>
          </a:p>
          <a:p>
            <a:pPr marL="355600" indent="-342900">
              <a:buClr>
                <a:schemeClr val="accent6"/>
              </a:buClr>
              <a:buFont typeface="Wingdings" panose="05000000000000000000" pitchFamily="2" charset="2"/>
              <a:buChar char="§"/>
            </a:pPr>
            <a:endParaRPr lang="en-US" dirty="0">
              <a:cs typeface="Arial"/>
            </a:endParaRPr>
          </a:p>
          <a:p>
            <a:pPr marL="355600" indent="-34290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dirty="0">
                <a:cs typeface="Arial"/>
              </a:rPr>
              <a:t>Limited American Viticulture Area (AVA) high-value farmland (HVF) soils (shown in purple)</a:t>
            </a:r>
          </a:p>
          <a:p>
            <a:pPr marL="355600" indent="-342900">
              <a:buClr>
                <a:schemeClr val="accent6"/>
              </a:buClr>
              <a:buFont typeface="Wingdings" panose="05000000000000000000" pitchFamily="2" charset="2"/>
              <a:buChar char="§"/>
            </a:pPr>
            <a:endParaRPr lang="en-US" dirty="0">
              <a:cs typeface="Arial"/>
            </a:endParaRPr>
          </a:p>
          <a:p>
            <a:pPr marL="355600" indent="-34290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dirty="0">
                <a:cs typeface="Arial"/>
              </a:rPr>
              <a:t>Majority of soils are comprised of Class 3 &amp; 4 soils</a:t>
            </a:r>
          </a:p>
          <a:p>
            <a:pPr marL="355600" indent="-342900">
              <a:buClr>
                <a:schemeClr val="accent6"/>
              </a:buClr>
              <a:buFont typeface="Wingdings" panose="05000000000000000000" pitchFamily="2" charset="2"/>
              <a:buChar char="§"/>
            </a:pPr>
            <a:endParaRPr lang="en-US" dirty="0">
              <a:solidFill>
                <a:srgbClr val="4D5757"/>
              </a:solidFill>
              <a:cs typeface="Arial"/>
            </a:endParaRPr>
          </a:p>
          <a:p>
            <a:pPr marL="12700">
              <a:buClr>
                <a:schemeClr val="accent6"/>
              </a:buClr>
            </a:pPr>
            <a:endParaRPr lang="en-US" dirty="0">
              <a:solidFill>
                <a:srgbClr val="4D5757"/>
              </a:solidFill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66A4D9-E18B-F7C8-6C4C-641ACC704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8979" y="818924"/>
            <a:ext cx="6790008" cy="522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0936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523867-DEEF-AAA5-BA05-73C9CBDAA0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33;p7">
            <a:extLst>
              <a:ext uri="{FF2B5EF4-FFF2-40B4-BE49-F238E27FC236}">
                <a16:creationId xmlns:a16="http://schemas.microsoft.com/office/drawing/2014/main" id="{16DBAA01-71B0-B3A7-E9DA-A946258C606A}"/>
              </a:ext>
            </a:extLst>
          </p:cNvPr>
          <p:cNvSpPr txBox="1">
            <a:spLocks/>
          </p:cNvSpPr>
          <p:nvPr/>
        </p:nvSpPr>
        <p:spPr>
          <a:xfrm>
            <a:off x="145052" y="0"/>
            <a:ext cx="12192000" cy="633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20" tIns="91440" rIns="0" bIns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535554"/>
                </a:solidFill>
                <a:latin typeface="Arial Regular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ED9A22"/>
              </a:buClr>
              <a:buSzPts val="3200"/>
              <a:buFont typeface="Arial"/>
              <a:buNone/>
            </a:pPr>
            <a:r>
              <a:rPr lang="en-US" sz="2800" dirty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rPr>
              <a:t>Site Access</a:t>
            </a:r>
            <a:endParaRPr lang="en-US" sz="28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F608D8-3A36-4F81-628D-A21E116A1E78}"/>
              </a:ext>
            </a:extLst>
          </p:cNvPr>
          <p:cNvSpPr/>
          <p:nvPr/>
        </p:nvSpPr>
        <p:spPr>
          <a:xfrm>
            <a:off x="376550" y="1700384"/>
            <a:ext cx="377905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/>
            <a:r>
              <a:rPr lang="en-US" b="1" dirty="0">
                <a:solidFill>
                  <a:srgbClr val="FF6A3B"/>
                </a:solidFill>
                <a:cs typeface="Arial"/>
              </a:rPr>
              <a:t>Access</a:t>
            </a:r>
          </a:p>
          <a:p>
            <a:pPr marL="298450" indent="-285750">
              <a:buFont typeface="Arial" panose="020B0604020202020204" pitchFamily="34" charset="0"/>
              <a:buChar char="•"/>
            </a:pPr>
            <a:r>
              <a:rPr lang="en-US" dirty="0">
                <a:cs typeface="Arial"/>
              </a:rPr>
              <a:t>Via private farm road, south of the Project Area, off Hwy 207 at intersection located in Morrow County.</a:t>
            </a:r>
          </a:p>
          <a:p>
            <a:pPr marL="2984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4D5757"/>
              </a:solidFill>
              <a:cs typeface="Arial"/>
            </a:endParaRPr>
          </a:p>
          <a:p>
            <a:pPr marL="12700"/>
            <a:r>
              <a:rPr lang="en-US" b="1" dirty="0">
                <a:solidFill>
                  <a:srgbClr val="FF6A3B"/>
                </a:solidFill>
                <a:cs typeface="Arial"/>
              </a:rPr>
              <a:t>Transportation Route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Route enters Umatilla County on       I-84 then exits to OR-207, heads south and crosses into Morrow County before turning onto a private access road.</a:t>
            </a:r>
            <a:endParaRPr lang="en-US" b="1" dirty="0">
              <a:solidFill>
                <a:srgbClr val="FF6A3B"/>
              </a:solidFill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0A7731-22D1-5B2C-2F62-1654660FF0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433" r="30953" b="13319"/>
          <a:stretch>
            <a:fillRect/>
          </a:stretch>
        </p:blipFill>
        <p:spPr>
          <a:xfrm>
            <a:off x="7600142" y="810156"/>
            <a:ext cx="3789218" cy="52376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B6174A-0D5F-27C4-C6E8-BF86883AFA3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181" r="24685"/>
          <a:stretch>
            <a:fillRect/>
          </a:stretch>
        </p:blipFill>
        <p:spPr>
          <a:xfrm>
            <a:off x="4189127" y="810156"/>
            <a:ext cx="3207354" cy="523768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A653AF8-1D9F-29DD-51B9-ED55D967CBB7}"/>
              </a:ext>
            </a:extLst>
          </p:cNvPr>
          <p:cNvSpPr txBox="1"/>
          <p:nvPr/>
        </p:nvSpPr>
        <p:spPr>
          <a:xfrm>
            <a:off x="6254821" y="3635239"/>
            <a:ext cx="1141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4.75 miles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F617AA7-EF6D-8482-5E42-6A34A8792F09}"/>
              </a:ext>
            </a:extLst>
          </p:cNvPr>
          <p:cNvCxnSpPr>
            <a:cxnSpLocks/>
            <a:stCxn id="37" idx="1"/>
          </p:cNvCxnSpPr>
          <p:nvPr/>
        </p:nvCxnSpPr>
        <p:spPr>
          <a:xfrm flipH="1" flipV="1">
            <a:off x="5852160" y="1965960"/>
            <a:ext cx="419372" cy="144258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F201732-3413-0C38-06E5-B59A9028839E}"/>
              </a:ext>
            </a:extLst>
          </p:cNvPr>
          <p:cNvCxnSpPr>
            <a:cxnSpLocks/>
            <a:stCxn id="37" idx="1"/>
          </p:cNvCxnSpPr>
          <p:nvPr/>
        </p:nvCxnSpPr>
        <p:spPr>
          <a:xfrm flipH="1">
            <a:off x="4832985" y="3408545"/>
            <a:ext cx="1438547" cy="253505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D40E1F42-2025-5711-7032-F66DCCBC5F92}"/>
              </a:ext>
            </a:extLst>
          </p:cNvPr>
          <p:cNvSpPr txBox="1"/>
          <p:nvPr/>
        </p:nvSpPr>
        <p:spPr>
          <a:xfrm>
            <a:off x="6271532" y="3085379"/>
            <a:ext cx="1325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Private Farm Road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C67406C-6B82-80B4-E6C5-DDF3F20A39A5}"/>
              </a:ext>
            </a:extLst>
          </p:cNvPr>
          <p:cNvSpPr txBox="1"/>
          <p:nvPr/>
        </p:nvSpPr>
        <p:spPr>
          <a:xfrm>
            <a:off x="9776226" y="5230619"/>
            <a:ext cx="1613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OR 207 (ODOT)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4A46F7D-059D-16E3-5D2E-4B648486400E}"/>
              </a:ext>
            </a:extLst>
          </p:cNvPr>
          <p:cNvCxnSpPr>
            <a:cxnSpLocks/>
          </p:cNvCxnSpPr>
          <p:nvPr/>
        </p:nvCxnSpPr>
        <p:spPr>
          <a:xfrm flipH="1" flipV="1">
            <a:off x="9966960" y="4267200"/>
            <a:ext cx="573024" cy="96341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6B6E691F-1841-5192-7850-8A0228773921}"/>
              </a:ext>
            </a:extLst>
          </p:cNvPr>
          <p:cNvSpPr/>
          <p:nvPr/>
        </p:nvSpPr>
        <p:spPr>
          <a:xfrm>
            <a:off x="8447616" y="5574268"/>
            <a:ext cx="383563" cy="3693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93314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H_FLYSHEET_STYLE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BGORIGWIDTH" val="719.9999"/>
  <p:tag name="TBGORIGHEIGHT" val="167.2172"/>
  <p:tag name="TBGORIGTOP" val="260.1938"/>
  <p:tag name="TBGORIGLEFT" val="7.874016E-0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BGORIGWIDTH" val="719.9999"/>
  <p:tag name="TBGORIGHEIGHT" val="167.2172"/>
  <p:tag name="TBGORIGTOP" val="260.1938"/>
  <p:tag name="TBGORIGLEFT" val="7.874016E-05"/>
</p:tagLst>
</file>

<file path=ppt/theme/theme1.xml><?xml version="1.0" encoding="utf-8"?>
<a:theme xmlns:a="http://schemas.openxmlformats.org/drawingml/2006/main" name="Master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4206"/>
      </a:accent1>
      <a:accent2>
        <a:srgbClr val="5A6F8C"/>
      </a:accent2>
      <a:accent3>
        <a:srgbClr val="FF6A3B"/>
      </a:accent3>
      <a:accent4>
        <a:srgbClr val="196BA3"/>
      </a:accent4>
      <a:accent5>
        <a:srgbClr val="78ADCE"/>
      </a:accent5>
      <a:accent6>
        <a:srgbClr val="767171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ivot PPT" id="{9C1729CB-1D8B-5444-AB38-73F21F09EDCF}" vid="{8584ED80-7CE9-3E46-A2B7-BD9D1C363C2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4F41386C2D664FAFAC36D77A57D262" ma:contentTypeVersion="11" ma:contentTypeDescription="Create a new document." ma:contentTypeScope="" ma:versionID="3b6160c21668af4fa65494b4c3ce6b1c">
  <xsd:schema xmlns:xsd="http://www.w3.org/2001/XMLSchema" xmlns:xs="http://www.w3.org/2001/XMLSchema" xmlns:p="http://schemas.microsoft.com/office/2006/metadata/properties" xmlns:ns3="e7e5f1f8-7812-42fb-ad11-7176fcafec85" xmlns:ns4="695695da-d273-4bba-98fd-4703d0b6db5f" targetNamespace="http://schemas.microsoft.com/office/2006/metadata/properties" ma:root="true" ma:fieldsID="8f01023758f544434ce50b61a60f880d" ns3:_="" ns4:_="">
    <xsd:import namespace="e7e5f1f8-7812-42fb-ad11-7176fcafec85"/>
    <xsd:import namespace="695695da-d273-4bba-98fd-4703d0b6db5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e5f1f8-7812-42fb-ad11-7176fcafec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5695da-d273-4bba-98fd-4703d0b6db5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DA76981-BF3F-4A2E-B655-EB8A1737BF69}">
  <ds:schemaRefs>
    <ds:schemaRef ds:uri="695695da-d273-4bba-98fd-4703d0b6db5f"/>
    <ds:schemaRef ds:uri="e7e5f1f8-7812-42fb-ad11-7176fcafec8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BDA20C2-B7FA-4670-9642-72A2C03C3E9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0957188-9939-412A-99B1-E5FD255CBB89}">
  <ds:schemaRefs>
    <ds:schemaRef ds:uri="695695da-d273-4bba-98fd-4703d0b6db5f"/>
    <ds:schemaRef ds:uri="e7e5f1f8-7812-42fb-ad11-7176fcafec8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1445</Words>
  <Application>Microsoft Office PowerPoint</Application>
  <PresentationFormat>Widescreen</PresentationFormat>
  <Paragraphs>260</Paragraphs>
  <Slides>23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ＭＳ Ｐゴシック</vt:lpstr>
      <vt:lpstr>Arial</vt:lpstr>
      <vt:lpstr>Arial Regular</vt:lpstr>
      <vt:lpstr>Calibri</vt:lpstr>
      <vt:lpstr>Gotham Bold</vt:lpstr>
      <vt:lpstr>Gotham Book</vt:lpstr>
      <vt:lpstr>Gotham Light</vt:lpstr>
      <vt:lpstr>Source Sans Pro</vt:lpstr>
      <vt:lpstr>Times New Roman</vt:lpstr>
      <vt:lpstr>Wingdings</vt:lpstr>
      <vt:lpstr>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Roopak Shah</dc:creator>
  <cp:lastModifiedBy>Albrich, Elaine</cp:lastModifiedBy>
  <cp:revision>1156</cp:revision>
  <cp:lastPrinted>2020-11-05T07:13:48Z</cp:lastPrinted>
  <dcterms:created xsi:type="dcterms:W3CDTF">2020-03-03T05:37:07Z</dcterms:created>
  <dcterms:modified xsi:type="dcterms:W3CDTF">2026-03-17T17:42:27Z</dcterms:modified>
</cp:core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ContentTypeId">
    <vt:lpwstr>0x010100CB4F41386C2D664FAFAC36D77A57D262</vt:lpwstr>
  </op:property>
  <op:property fmtid="{D5CDD505-2E9C-101B-9397-08002B2CF9AE}" pid="3" name="ndDocumentId">
    <vt:lpwstr>4903-1833-8454</vt:lpwstr>
  </op:property>
</op:Properties>
</file>