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20"/>
  </p:notesMasterIdLst>
  <p:sldIdLst>
    <p:sldId id="256" r:id="rId2"/>
    <p:sldId id="257" r:id="rId3"/>
    <p:sldId id="440" r:id="rId4"/>
    <p:sldId id="273" r:id="rId5"/>
    <p:sldId id="426" r:id="rId6"/>
    <p:sldId id="260" r:id="rId7"/>
    <p:sldId id="430" r:id="rId8"/>
    <p:sldId id="432" r:id="rId9"/>
    <p:sldId id="424" r:id="rId10"/>
    <p:sldId id="439" r:id="rId11"/>
    <p:sldId id="433" r:id="rId12"/>
    <p:sldId id="434" r:id="rId13"/>
    <p:sldId id="435" r:id="rId14"/>
    <p:sldId id="437" r:id="rId15"/>
    <p:sldId id="436" r:id="rId16"/>
    <p:sldId id="438" r:id="rId17"/>
    <p:sldId id="395" r:id="rId18"/>
    <p:sldId id="407"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412331-1ED0-8E16-53BF-34FCC8ED9D2D}" name="Desly Amurao" initials="DA" userId="S::damurao@kittelson.com::df604927-a790-4d79-b1d3-35031bf86591" providerId="AD"/>
  <p188:author id="{28616BCF-583E-9AA8-7B4C-A11F69FA0836}" name="Krista Purser" initials="KP" userId="S::kpurser@kittelson.com::d8641c8b-e581-4623-90af-5c635f7bcdc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usan Wright" initials="SW" lastIdx="20" clrIdx="0">
    <p:extLst>
      <p:ext uri="{19B8F6BF-5375-455C-9EA6-DF929625EA0E}">
        <p15:presenceInfo xmlns:p15="http://schemas.microsoft.com/office/powerpoint/2012/main" userId="S-1-5-21-1940199617-854920316-1819828000-1807" providerId="AD"/>
      </p:ext>
    </p:extLst>
  </p:cmAuthor>
  <p:cmAuthor id="2" name="Krista Purser" initials="KP" lastIdx="8" clrIdx="1">
    <p:extLst>
      <p:ext uri="{19B8F6BF-5375-455C-9EA6-DF929625EA0E}">
        <p15:presenceInfo xmlns:p15="http://schemas.microsoft.com/office/powerpoint/2012/main" userId="S::kpurser@kittelson.com::d8641c8b-e581-4623-90af-5c635f7bcdcd" providerId="AD"/>
      </p:ext>
    </p:extLst>
  </p:cmAuthor>
  <p:cmAuthor id="3" name="Russ Doubleday" initials="RD" lastIdx="1" clrIdx="2">
    <p:extLst>
      <p:ext uri="{19B8F6BF-5375-455C-9EA6-DF929625EA0E}">
        <p15:presenceInfo xmlns:p15="http://schemas.microsoft.com/office/powerpoint/2012/main" userId="S::rdoubleday@kittelson.com::c2dc7c5b-259f-4ea7-9d60-5fae4b9115d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D2D7"/>
    <a:srgbClr val="FBAF42"/>
    <a:srgbClr val="008000"/>
    <a:srgbClr val="6FD2F7"/>
    <a:srgbClr val="FFFF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3" autoAdjust="0"/>
    <p:restoredTop sz="94660"/>
  </p:normalViewPr>
  <p:slideViewPr>
    <p:cSldViewPr snapToGrid="0">
      <p:cViewPr varScale="1">
        <p:scale>
          <a:sx n="94" d="100"/>
          <a:sy n="94" d="100"/>
        </p:scale>
        <p:origin x="522" y="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5" Type="http://schemas.openxmlformats.org/officeDocument/2006/relationships/image" Target="../media/image7.svg"/><Relationship Id="rId4" Type="http://schemas.openxmlformats.org/officeDocument/2006/relationships/image" Target="../media/image6.png"/></Relationships>
</file>

<file path=ppt/diagrams/_rels/data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ata3.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ata4.xml.rels><?xml version="1.0" encoding="UTF-8" standalone="yes"?>
<Relationships xmlns="http://schemas.openxmlformats.org/package/2006/relationships"><Relationship Id="rId8" Type="http://schemas.openxmlformats.org/officeDocument/2006/relationships/image" Target="../media/image50.svg"/><Relationship Id="rId3" Type="http://schemas.openxmlformats.org/officeDocument/2006/relationships/image" Target="../media/image45.png"/><Relationship Id="rId7" Type="http://schemas.openxmlformats.org/officeDocument/2006/relationships/image" Target="../media/image49.png"/><Relationship Id="rId12" Type="http://schemas.openxmlformats.org/officeDocument/2006/relationships/image" Target="../media/image54.svg"/><Relationship Id="rId2" Type="http://schemas.openxmlformats.org/officeDocument/2006/relationships/image" Target="../media/image44.svg"/><Relationship Id="rId1" Type="http://schemas.openxmlformats.org/officeDocument/2006/relationships/image" Target="../media/image43.png"/><Relationship Id="rId6" Type="http://schemas.openxmlformats.org/officeDocument/2006/relationships/image" Target="../media/image48.svg"/><Relationship Id="rId11" Type="http://schemas.openxmlformats.org/officeDocument/2006/relationships/image" Target="../media/image53.png"/><Relationship Id="rId5" Type="http://schemas.openxmlformats.org/officeDocument/2006/relationships/image" Target="../media/image47.png"/><Relationship Id="rId10" Type="http://schemas.openxmlformats.org/officeDocument/2006/relationships/image" Target="../media/image52.svg"/><Relationship Id="rId4" Type="http://schemas.openxmlformats.org/officeDocument/2006/relationships/image" Target="../media/image46.svg"/><Relationship Id="rId9" Type="http://schemas.openxmlformats.org/officeDocument/2006/relationships/image" Target="../media/image51.png"/></Relationships>
</file>

<file path=ppt/diagrams/_rels/data5.xml.rels><?xml version="1.0" encoding="UTF-8" standalone="yes"?>
<Relationships xmlns="http://schemas.openxmlformats.org/package/2006/relationships"><Relationship Id="rId8" Type="http://schemas.openxmlformats.org/officeDocument/2006/relationships/image" Target="../media/image85.svg"/><Relationship Id="rId3" Type="http://schemas.openxmlformats.org/officeDocument/2006/relationships/image" Target="../media/image80.png"/><Relationship Id="rId7" Type="http://schemas.openxmlformats.org/officeDocument/2006/relationships/image" Target="../media/image84.png"/><Relationship Id="rId2" Type="http://schemas.openxmlformats.org/officeDocument/2006/relationships/image" Target="../media/image79.svg"/><Relationship Id="rId1" Type="http://schemas.openxmlformats.org/officeDocument/2006/relationships/image" Target="../media/image78.png"/><Relationship Id="rId6" Type="http://schemas.openxmlformats.org/officeDocument/2006/relationships/image" Target="../media/image83.svg"/><Relationship Id="rId5" Type="http://schemas.openxmlformats.org/officeDocument/2006/relationships/image" Target="../media/image82.png"/><Relationship Id="rId10" Type="http://schemas.openxmlformats.org/officeDocument/2006/relationships/image" Target="../media/image87.svg"/><Relationship Id="rId4" Type="http://schemas.openxmlformats.org/officeDocument/2006/relationships/image" Target="../media/image81.svg"/><Relationship Id="rId9" Type="http://schemas.openxmlformats.org/officeDocument/2006/relationships/image" Target="../media/image86.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5" Type="http://schemas.openxmlformats.org/officeDocument/2006/relationships/image" Target="../media/image7.svg"/><Relationship Id="rId4" Type="http://schemas.openxmlformats.org/officeDocument/2006/relationships/image" Target="../media/image6.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4.xml.rels><?xml version="1.0" encoding="UTF-8" standalone="yes"?>
<Relationships xmlns="http://schemas.openxmlformats.org/package/2006/relationships"><Relationship Id="rId8" Type="http://schemas.openxmlformats.org/officeDocument/2006/relationships/image" Target="../media/image50.svg"/><Relationship Id="rId3" Type="http://schemas.openxmlformats.org/officeDocument/2006/relationships/image" Target="../media/image45.png"/><Relationship Id="rId7" Type="http://schemas.openxmlformats.org/officeDocument/2006/relationships/image" Target="../media/image49.png"/><Relationship Id="rId12" Type="http://schemas.openxmlformats.org/officeDocument/2006/relationships/image" Target="../media/image54.svg"/><Relationship Id="rId2" Type="http://schemas.openxmlformats.org/officeDocument/2006/relationships/image" Target="../media/image44.svg"/><Relationship Id="rId1" Type="http://schemas.openxmlformats.org/officeDocument/2006/relationships/image" Target="../media/image43.png"/><Relationship Id="rId6" Type="http://schemas.openxmlformats.org/officeDocument/2006/relationships/image" Target="../media/image48.svg"/><Relationship Id="rId11" Type="http://schemas.openxmlformats.org/officeDocument/2006/relationships/image" Target="../media/image53.png"/><Relationship Id="rId5" Type="http://schemas.openxmlformats.org/officeDocument/2006/relationships/image" Target="../media/image47.png"/><Relationship Id="rId10" Type="http://schemas.openxmlformats.org/officeDocument/2006/relationships/image" Target="../media/image52.svg"/><Relationship Id="rId4" Type="http://schemas.openxmlformats.org/officeDocument/2006/relationships/image" Target="../media/image46.svg"/><Relationship Id="rId9" Type="http://schemas.openxmlformats.org/officeDocument/2006/relationships/image" Target="../media/image51.png"/></Relationships>
</file>

<file path=ppt/diagrams/_rels/drawing5.xml.rels><?xml version="1.0" encoding="UTF-8" standalone="yes"?>
<Relationships xmlns="http://schemas.openxmlformats.org/package/2006/relationships"><Relationship Id="rId8" Type="http://schemas.openxmlformats.org/officeDocument/2006/relationships/image" Target="../media/image85.svg"/><Relationship Id="rId3" Type="http://schemas.openxmlformats.org/officeDocument/2006/relationships/image" Target="../media/image80.png"/><Relationship Id="rId7" Type="http://schemas.openxmlformats.org/officeDocument/2006/relationships/image" Target="../media/image84.png"/><Relationship Id="rId2" Type="http://schemas.openxmlformats.org/officeDocument/2006/relationships/image" Target="../media/image79.svg"/><Relationship Id="rId1" Type="http://schemas.openxmlformats.org/officeDocument/2006/relationships/image" Target="../media/image78.png"/><Relationship Id="rId6" Type="http://schemas.openxmlformats.org/officeDocument/2006/relationships/image" Target="../media/image83.svg"/><Relationship Id="rId5" Type="http://schemas.openxmlformats.org/officeDocument/2006/relationships/image" Target="../media/image82.png"/><Relationship Id="rId10" Type="http://schemas.openxmlformats.org/officeDocument/2006/relationships/image" Target="../media/image87.svg"/><Relationship Id="rId4" Type="http://schemas.openxmlformats.org/officeDocument/2006/relationships/image" Target="../media/image81.svg"/><Relationship Id="rId9" Type="http://schemas.openxmlformats.org/officeDocument/2006/relationships/image" Target="../media/image86.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5B32A2-9CD6-4C89-9E1E-844B65940970}"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8EC23D7-F48A-491F-B599-8E73C7C9DD6D}">
      <dgm:prSet custT="1"/>
      <dgm:spPr/>
      <dgm:t>
        <a:bodyPr/>
        <a:lstStyle/>
        <a:p>
          <a:pPr>
            <a:lnSpc>
              <a:spcPct val="100000"/>
            </a:lnSpc>
          </a:pPr>
          <a:r>
            <a:rPr lang="en-US" sz="1600" dirty="0"/>
            <a:t>Consider fixed-route, demand-response, and intercommunity services</a:t>
          </a:r>
        </a:p>
      </dgm:t>
    </dgm:pt>
    <dgm:pt modelId="{63A5F6BA-92FE-435F-B2A9-E64F832A7A3E}" type="parTrans" cxnId="{293EBF07-BCD5-449E-811A-5E2754FACF75}">
      <dgm:prSet/>
      <dgm:spPr/>
      <dgm:t>
        <a:bodyPr/>
        <a:lstStyle/>
        <a:p>
          <a:endParaRPr lang="en-US" sz="1600"/>
        </a:p>
      </dgm:t>
    </dgm:pt>
    <dgm:pt modelId="{C7436C9A-6AD7-45BF-81E3-711826A532A1}" type="sibTrans" cxnId="{293EBF07-BCD5-449E-811A-5E2754FACF75}">
      <dgm:prSet/>
      <dgm:spPr/>
      <dgm:t>
        <a:bodyPr/>
        <a:lstStyle/>
        <a:p>
          <a:endParaRPr lang="en-US" sz="1600"/>
        </a:p>
      </dgm:t>
    </dgm:pt>
    <dgm:pt modelId="{F6AA46D7-892E-488C-9235-79EC8AA4BF9B}">
      <dgm:prSet custT="1"/>
      <dgm:spPr/>
      <dgm:t>
        <a:bodyPr/>
        <a:lstStyle/>
        <a:p>
          <a:pPr>
            <a:lnSpc>
              <a:spcPct val="100000"/>
            </a:lnSpc>
          </a:pPr>
          <a:r>
            <a:rPr lang="en-US" sz="1600" dirty="0"/>
            <a:t>Consider capital investments, infrastructure, and technologies to support services</a:t>
          </a:r>
        </a:p>
      </dgm:t>
    </dgm:pt>
    <dgm:pt modelId="{1597104D-6E88-4379-8DDB-D3BDDA706CB8}" type="parTrans" cxnId="{98C4B703-DCCD-4842-A5CE-41D9E2A68D58}">
      <dgm:prSet/>
      <dgm:spPr/>
      <dgm:t>
        <a:bodyPr/>
        <a:lstStyle/>
        <a:p>
          <a:endParaRPr lang="en-US" sz="1600"/>
        </a:p>
      </dgm:t>
    </dgm:pt>
    <dgm:pt modelId="{DC7F42A3-63C9-492B-A3AB-EFD5C93138F9}" type="sibTrans" cxnId="{98C4B703-DCCD-4842-A5CE-41D9E2A68D58}">
      <dgm:prSet/>
      <dgm:spPr/>
      <dgm:t>
        <a:bodyPr/>
        <a:lstStyle/>
        <a:p>
          <a:endParaRPr lang="en-US" sz="1600"/>
        </a:p>
      </dgm:t>
    </dgm:pt>
    <dgm:pt modelId="{A132C3AD-CA73-40DF-83F5-EFC6380E3181}">
      <dgm:prSet custT="1"/>
      <dgm:spPr/>
      <dgm:t>
        <a:bodyPr/>
        <a:lstStyle/>
        <a:p>
          <a:pPr>
            <a:lnSpc>
              <a:spcPct val="100000"/>
            </a:lnSpc>
          </a:pPr>
          <a:r>
            <a:rPr lang="en-US" sz="1600" dirty="0"/>
            <a:t>Provide a strategic and coordinated vision for transit service</a:t>
          </a:r>
        </a:p>
      </dgm:t>
    </dgm:pt>
    <dgm:pt modelId="{D439AE1C-B5B6-4C67-8E68-D59D9589B5F7}" type="parTrans" cxnId="{6C8F62E6-2998-4724-9FD0-C44299E02EE2}">
      <dgm:prSet/>
      <dgm:spPr/>
      <dgm:t>
        <a:bodyPr/>
        <a:lstStyle/>
        <a:p>
          <a:endParaRPr lang="en-US" sz="1600"/>
        </a:p>
      </dgm:t>
    </dgm:pt>
    <dgm:pt modelId="{DC6EE290-022C-471F-9CB7-DFD925CB24B7}" type="sibTrans" cxnId="{6C8F62E6-2998-4724-9FD0-C44299E02EE2}">
      <dgm:prSet/>
      <dgm:spPr/>
      <dgm:t>
        <a:bodyPr/>
        <a:lstStyle/>
        <a:p>
          <a:endParaRPr lang="en-US" sz="1600"/>
        </a:p>
      </dgm:t>
    </dgm:pt>
    <dgm:pt modelId="{1EBC8767-E4F7-4B58-B794-6FB680FF35F9}" type="pres">
      <dgm:prSet presAssocID="{FB5B32A2-9CD6-4C89-9E1E-844B65940970}" presName="root" presStyleCnt="0">
        <dgm:presLayoutVars>
          <dgm:dir/>
          <dgm:resizeHandles val="exact"/>
        </dgm:presLayoutVars>
      </dgm:prSet>
      <dgm:spPr/>
    </dgm:pt>
    <dgm:pt modelId="{5A0645FC-1640-48DC-9AF6-7C3D5ABDBB9F}" type="pres">
      <dgm:prSet presAssocID="{D8EC23D7-F48A-491F-B599-8E73C7C9DD6D}" presName="compNode" presStyleCnt="0"/>
      <dgm:spPr/>
    </dgm:pt>
    <dgm:pt modelId="{6A07402A-0BFD-4698-925B-146C8298F0B7}" type="pres">
      <dgm:prSet presAssocID="{D8EC23D7-F48A-491F-B599-8E73C7C9DD6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s"/>
        </a:ext>
      </dgm:extLst>
    </dgm:pt>
    <dgm:pt modelId="{A140CE58-D99A-4111-96DE-302795F47B4B}" type="pres">
      <dgm:prSet presAssocID="{D8EC23D7-F48A-491F-B599-8E73C7C9DD6D}" presName="spaceRect" presStyleCnt="0"/>
      <dgm:spPr/>
    </dgm:pt>
    <dgm:pt modelId="{C354586A-A006-44F8-8293-689A900BB597}" type="pres">
      <dgm:prSet presAssocID="{D8EC23D7-F48A-491F-B599-8E73C7C9DD6D}" presName="textRect" presStyleLbl="revTx" presStyleIdx="0" presStyleCnt="3">
        <dgm:presLayoutVars>
          <dgm:chMax val="1"/>
          <dgm:chPref val="1"/>
        </dgm:presLayoutVars>
      </dgm:prSet>
      <dgm:spPr/>
    </dgm:pt>
    <dgm:pt modelId="{52A72CBA-D27A-468D-A1EF-88D22C3EB3ED}" type="pres">
      <dgm:prSet presAssocID="{C7436C9A-6AD7-45BF-81E3-711826A532A1}" presName="sibTrans" presStyleCnt="0"/>
      <dgm:spPr/>
    </dgm:pt>
    <dgm:pt modelId="{33F67EB8-5FE5-45A8-A1B0-39EFB5E5C658}" type="pres">
      <dgm:prSet presAssocID="{F6AA46D7-892E-488C-9235-79EC8AA4BF9B}" presName="compNode" presStyleCnt="0"/>
      <dgm:spPr/>
    </dgm:pt>
    <dgm:pt modelId="{5319365B-FF94-4A72-A37E-A880A8379B08}" type="pres">
      <dgm:prSet presAssocID="{F6AA46D7-892E-488C-9235-79EC8AA4BF9B}" presName="iconRect" presStyleLbl="node1" presStyleIdx="1" presStyleCnt="3"/>
      <dgm:spPr>
        <a:blipFill rotWithShape="1">
          <a:blip xmlns:r="http://schemas.openxmlformats.org/officeDocument/2006/relationships"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a:blipFill>
        <a:ln>
          <a:noFill/>
        </a:ln>
      </dgm:spPr>
      <dgm:extLst>
        <a:ext uri="{E40237B7-FDA0-4F09-8148-C483321AD2D9}">
          <dgm14:cNvPr xmlns:dgm14="http://schemas.microsoft.com/office/drawing/2010/diagram" id="0" name="" descr="Light Bulb and Pencil"/>
        </a:ext>
      </dgm:extLst>
    </dgm:pt>
    <dgm:pt modelId="{D3AB0844-CDF6-4224-B21A-D13132BE66E2}" type="pres">
      <dgm:prSet presAssocID="{F6AA46D7-892E-488C-9235-79EC8AA4BF9B}" presName="spaceRect" presStyleCnt="0"/>
      <dgm:spPr/>
    </dgm:pt>
    <dgm:pt modelId="{7D425775-A099-4E72-998E-A533B6C6566E}" type="pres">
      <dgm:prSet presAssocID="{F6AA46D7-892E-488C-9235-79EC8AA4BF9B}" presName="textRect" presStyleLbl="revTx" presStyleIdx="1" presStyleCnt="3">
        <dgm:presLayoutVars>
          <dgm:chMax val="1"/>
          <dgm:chPref val="1"/>
        </dgm:presLayoutVars>
      </dgm:prSet>
      <dgm:spPr/>
    </dgm:pt>
    <dgm:pt modelId="{6DAEEA80-6A30-4906-B52D-3B9F12B8B714}" type="pres">
      <dgm:prSet presAssocID="{DC7F42A3-63C9-492B-A3AB-EFD5C93138F9}" presName="sibTrans" presStyleCnt="0"/>
      <dgm:spPr/>
    </dgm:pt>
    <dgm:pt modelId="{4B27B22F-4C7F-4875-B4E0-46C8C742CF90}" type="pres">
      <dgm:prSet presAssocID="{A132C3AD-CA73-40DF-83F5-EFC6380E3181}" presName="compNode" presStyleCnt="0"/>
      <dgm:spPr/>
    </dgm:pt>
    <dgm:pt modelId="{8BD1306C-D18F-4362-B0B5-066D05271931}" type="pres">
      <dgm:prSet presAssocID="{A132C3AD-CA73-40DF-83F5-EFC6380E3181}" presName="iconRect" presStyleLbl="node1" presStyleIdx="2" presStyleCnt="3"/>
      <dgm:spPr>
        <a:blipFill rotWithShape="1">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a:ln>
          <a:noFill/>
        </a:ln>
      </dgm:spPr>
      <dgm:extLst>
        <a:ext uri="{E40237B7-FDA0-4F09-8148-C483321AD2D9}">
          <dgm14:cNvPr xmlns:dgm14="http://schemas.microsoft.com/office/drawing/2010/diagram" id="0" name="" descr="Meeting"/>
        </a:ext>
      </dgm:extLst>
    </dgm:pt>
    <dgm:pt modelId="{045E58F3-A65A-4E70-8FF8-C1F4EE271215}" type="pres">
      <dgm:prSet presAssocID="{A132C3AD-CA73-40DF-83F5-EFC6380E3181}" presName="spaceRect" presStyleCnt="0"/>
      <dgm:spPr/>
    </dgm:pt>
    <dgm:pt modelId="{6DE9AF8C-09D5-4D57-9763-13BA45066956}" type="pres">
      <dgm:prSet presAssocID="{A132C3AD-CA73-40DF-83F5-EFC6380E3181}" presName="textRect" presStyleLbl="revTx" presStyleIdx="2" presStyleCnt="3" custScaleX="121690">
        <dgm:presLayoutVars>
          <dgm:chMax val="1"/>
          <dgm:chPref val="1"/>
        </dgm:presLayoutVars>
      </dgm:prSet>
      <dgm:spPr/>
    </dgm:pt>
  </dgm:ptLst>
  <dgm:cxnLst>
    <dgm:cxn modelId="{98C4B703-DCCD-4842-A5CE-41D9E2A68D58}" srcId="{FB5B32A2-9CD6-4C89-9E1E-844B65940970}" destId="{F6AA46D7-892E-488C-9235-79EC8AA4BF9B}" srcOrd="1" destOrd="0" parTransId="{1597104D-6E88-4379-8DDB-D3BDDA706CB8}" sibTransId="{DC7F42A3-63C9-492B-A3AB-EFD5C93138F9}"/>
    <dgm:cxn modelId="{460EAD05-BA9F-4A5B-998A-7D3A61DF7618}" type="presOf" srcId="{D8EC23D7-F48A-491F-B599-8E73C7C9DD6D}" destId="{C354586A-A006-44F8-8293-689A900BB597}" srcOrd="0" destOrd="0" presId="urn:microsoft.com/office/officeart/2018/2/layout/IconLabelList"/>
    <dgm:cxn modelId="{293EBF07-BCD5-449E-811A-5E2754FACF75}" srcId="{FB5B32A2-9CD6-4C89-9E1E-844B65940970}" destId="{D8EC23D7-F48A-491F-B599-8E73C7C9DD6D}" srcOrd="0" destOrd="0" parTransId="{63A5F6BA-92FE-435F-B2A9-E64F832A7A3E}" sibTransId="{C7436C9A-6AD7-45BF-81E3-711826A532A1}"/>
    <dgm:cxn modelId="{7141A73F-FECD-4123-9BF8-A64D749706AB}" type="presOf" srcId="{FB5B32A2-9CD6-4C89-9E1E-844B65940970}" destId="{1EBC8767-E4F7-4B58-B794-6FB680FF35F9}" srcOrd="0" destOrd="0" presId="urn:microsoft.com/office/officeart/2018/2/layout/IconLabelList"/>
    <dgm:cxn modelId="{8B839470-684B-4F79-B724-25841ADF0F0B}" type="presOf" srcId="{F6AA46D7-892E-488C-9235-79EC8AA4BF9B}" destId="{7D425775-A099-4E72-998E-A533B6C6566E}" srcOrd="0" destOrd="0" presId="urn:microsoft.com/office/officeart/2018/2/layout/IconLabelList"/>
    <dgm:cxn modelId="{57971A8B-9F86-4C1C-9FFC-C1683338F488}" type="presOf" srcId="{A132C3AD-CA73-40DF-83F5-EFC6380E3181}" destId="{6DE9AF8C-09D5-4D57-9763-13BA45066956}" srcOrd="0" destOrd="0" presId="urn:microsoft.com/office/officeart/2018/2/layout/IconLabelList"/>
    <dgm:cxn modelId="{6C8F62E6-2998-4724-9FD0-C44299E02EE2}" srcId="{FB5B32A2-9CD6-4C89-9E1E-844B65940970}" destId="{A132C3AD-CA73-40DF-83F5-EFC6380E3181}" srcOrd="2" destOrd="0" parTransId="{D439AE1C-B5B6-4C67-8E68-D59D9589B5F7}" sibTransId="{DC6EE290-022C-471F-9CB7-DFD925CB24B7}"/>
    <dgm:cxn modelId="{2C5B1BD8-9D75-49DA-A330-72D521F3E729}" type="presParOf" srcId="{1EBC8767-E4F7-4B58-B794-6FB680FF35F9}" destId="{5A0645FC-1640-48DC-9AF6-7C3D5ABDBB9F}" srcOrd="0" destOrd="0" presId="urn:microsoft.com/office/officeart/2018/2/layout/IconLabelList"/>
    <dgm:cxn modelId="{49B4F715-8B1B-4431-9111-EEEF3A0347CD}" type="presParOf" srcId="{5A0645FC-1640-48DC-9AF6-7C3D5ABDBB9F}" destId="{6A07402A-0BFD-4698-925B-146C8298F0B7}" srcOrd="0" destOrd="0" presId="urn:microsoft.com/office/officeart/2018/2/layout/IconLabelList"/>
    <dgm:cxn modelId="{06F80799-7014-46C8-817E-8E63775FE920}" type="presParOf" srcId="{5A0645FC-1640-48DC-9AF6-7C3D5ABDBB9F}" destId="{A140CE58-D99A-4111-96DE-302795F47B4B}" srcOrd="1" destOrd="0" presId="urn:microsoft.com/office/officeart/2018/2/layout/IconLabelList"/>
    <dgm:cxn modelId="{4FEE0E3E-3441-4964-84CD-9F37BDE2C181}" type="presParOf" srcId="{5A0645FC-1640-48DC-9AF6-7C3D5ABDBB9F}" destId="{C354586A-A006-44F8-8293-689A900BB597}" srcOrd="2" destOrd="0" presId="urn:microsoft.com/office/officeart/2018/2/layout/IconLabelList"/>
    <dgm:cxn modelId="{09161BE3-FF90-4299-9B4B-2A6FB799B7A1}" type="presParOf" srcId="{1EBC8767-E4F7-4B58-B794-6FB680FF35F9}" destId="{52A72CBA-D27A-468D-A1EF-88D22C3EB3ED}" srcOrd="1" destOrd="0" presId="urn:microsoft.com/office/officeart/2018/2/layout/IconLabelList"/>
    <dgm:cxn modelId="{B2D0A21B-DDCB-47C4-979B-579FAF2A56E3}" type="presParOf" srcId="{1EBC8767-E4F7-4B58-B794-6FB680FF35F9}" destId="{33F67EB8-5FE5-45A8-A1B0-39EFB5E5C658}" srcOrd="2" destOrd="0" presId="urn:microsoft.com/office/officeart/2018/2/layout/IconLabelList"/>
    <dgm:cxn modelId="{A29E4EED-B8CA-4731-95A0-00A4AA7AC152}" type="presParOf" srcId="{33F67EB8-5FE5-45A8-A1B0-39EFB5E5C658}" destId="{5319365B-FF94-4A72-A37E-A880A8379B08}" srcOrd="0" destOrd="0" presId="urn:microsoft.com/office/officeart/2018/2/layout/IconLabelList"/>
    <dgm:cxn modelId="{FB05945E-CA05-4C1C-A125-0739B49E05C4}" type="presParOf" srcId="{33F67EB8-5FE5-45A8-A1B0-39EFB5E5C658}" destId="{D3AB0844-CDF6-4224-B21A-D13132BE66E2}" srcOrd="1" destOrd="0" presId="urn:microsoft.com/office/officeart/2018/2/layout/IconLabelList"/>
    <dgm:cxn modelId="{F4371519-3A46-4B71-9080-D3A064BD6970}" type="presParOf" srcId="{33F67EB8-5FE5-45A8-A1B0-39EFB5E5C658}" destId="{7D425775-A099-4E72-998E-A533B6C6566E}" srcOrd="2" destOrd="0" presId="urn:microsoft.com/office/officeart/2018/2/layout/IconLabelList"/>
    <dgm:cxn modelId="{C47FEE31-C270-4FA1-9899-B81AEEC24D7D}" type="presParOf" srcId="{1EBC8767-E4F7-4B58-B794-6FB680FF35F9}" destId="{6DAEEA80-6A30-4906-B52D-3B9F12B8B714}" srcOrd="3" destOrd="0" presId="urn:microsoft.com/office/officeart/2018/2/layout/IconLabelList"/>
    <dgm:cxn modelId="{F3B47BDB-E2E6-49C4-8F01-EEB6538D2CBB}" type="presParOf" srcId="{1EBC8767-E4F7-4B58-B794-6FB680FF35F9}" destId="{4B27B22F-4C7F-4875-B4E0-46C8C742CF90}" srcOrd="4" destOrd="0" presId="urn:microsoft.com/office/officeart/2018/2/layout/IconLabelList"/>
    <dgm:cxn modelId="{7243A5D2-3F6B-4526-A835-7D998161E201}" type="presParOf" srcId="{4B27B22F-4C7F-4875-B4E0-46C8C742CF90}" destId="{8BD1306C-D18F-4362-B0B5-066D05271931}" srcOrd="0" destOrd="0" presId="urn:microsoft.com/office/officeart/2018/2/layout/IconLabelList"/>
    <dgm:cxn modelId="{7C056649-93BF-41B9-B5C0-FF2E22C6EC0C}" type="presParOf" srcId="{4B27B22F-4C7F-4875-B4E0-46C8C742CF90}" destId="{045E58F3-A65A-4E70-8FF8-C1F4EE271215}" srcOrd="1" destOrd="0" presId="urn:microsoft.com/office/officeart/2018/2/layout/IconLabelList"/>
    <dgm:cxn modelId="{C31B3726-15A5-42F0-AE45-7DC5FCD4F511}" type="presParOf" srcId="{4B27B22F-4C7F-4875-B4E0-46C8C742CF90}" destId="{6DE9AF8C-09D5-4D57-9763-13BA4506695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A4E5D5-347B-4EBD-BFA1-4916AAE9AACA}" type="doc">
      <dgm:prSet loTypeId="urn:microsoft.com/office/officeart/2018/2/layout/IconVerticalSolidList" loCatId="icon" qsTypeId="urn:microsoft.com/office/officeart/2005/8/quickstyle/simple4" qsCatId="simple" csTypeId="urn:microsoft.com/office/officeart/2018/5/colors/Iconchunking_neutralbg_colorful1" csCatId="colorful" phldr="1"/>
      <dgm:spPr/>
      <dgm:t>
        <a:bodyPr/>
        <a:lstStyle/>
        <a:p>
          <a:endParaRPr lang="en-US"/>
        </a:p>
      </dgm:t>
    </dgm:pt>
    <dgm:pt modelId="{BCE43FB6-A2A8-444C-849D-4FF168A42B10}">
      <dgm:prSet custT="1"/>
      <dgm:spPr/>
      <dgm:t>
        <a:bodyPr/>
        <a:lstStyle/>
        <a:p>
          <a:pPr algn="l">
            <a:lnSpc>
              <a:spcPct val="100000"/>
            </a:lnSpc>
          </a:pPr>
          <a:r>
            <a:rPr lang="en-US" sz="1600" dirty="0"/>
            <a:t>1 - Project Management and Project Kick-Off</a:t>
          </a:r>
        </a:p>
        <a:p>
          <a:pPr algn="r">
            <a:lnSpc>
              <a:spcPct val="100000"/>
            </a:lnSpc>
          </a:pPr>
          <a:r>
            <a:rPr lang="en-US" sz="1600" b="1" dirty="0"/>
            <a:t>Spring/Summer</a:t>
          </a:r>
        </a:p>
      </dgm:t>
    </dgm:pt>
    <dgm:pt modelId="{680F9CBA-7F1E-4A54-BC1A-F87ED330520B}" type="parTrans" cxnId="{850EA5E3-C249-47CB-BB99-BEF432F445A1}">
      <dgm:prSet/>
      <dgm:spPr/>
      <dgm:t>
        <a:bodyPr/>
        <a:lstStyle/>
        <a:p>
          <a:endParaRPr lang="en-US" sz="1400"/>
        </a:p>
      </dgm:t>
    </dgm:pt>
    <dgm:pt modelId="{4CF0DEC9-CE61-47F7-B5F2-1E7D13327925}" type="sibTrans" cxnId="{850EA5E3-C249-47CB-BB99-BEF432F445A1}">
      <dgm:prSet/>
      <dgm:spPr/>
      <dgm:t>
        <a:bodyPr/>
        <a:lstStyle/>
        <a:p>
          <a:endParaRPr lang="en-US" sz="1400"/>
        </a:p>
      </dgm:t>
    </dgm:pt>
    <dgm:pt modelId="{EB32D144-3C1B-4B71-90F9-4421ADCBCCF8}">
      <dgm:prSet custT="1"/>
      <dgm:spPr/>
      <dgm:t>
        <a:bodyPr/>
        <a:lstStyle/>
        <a:p>
          <a:pPr algn="l">
            <a:lnSpc>
              <a:spcPct val="100000"/>
            </a:lnSpc>
          </a:pPr>
          <a:r>
            <a:rPr lang="en-US" sz="1600" dirty="0"/>
            <a:t>2 – Needs Assessment</a:t>
          </a:r>
        </a:p>
        <a:p>
          <a:pPr algn="r">
            <a:lnSpc>
              <a:spcPct val="100000"/>
            </a:lnSpc>
          </a:pPr>
          <a:r>
            <a:rPr lang="en-US" sz="1600" b="1" dirty="0"/>
            <a:t>Summer</a:t>
          </a:r>
        </a:p>
      </dgm:t>
    </dgm:pt>
    <dgm:pt modelId="{881E0181-CF6D-432E-B544-C5E0B00A6711}" type="parTrans" cxnId="{2557D513-9A1C-444B-AEDE-5CAD87452D57}">
      <dgm:prSet/>
      <dgm:spPr/>
      <dgm:t>
        <a:bodyPr/>
        <a:lstStyle/>
        <a:p>
          <a:endParaRPr lang="en-US" sz="1400"/>
        </a:p>
      </dgm:t>
    </dgm:pt>
    <dgm:pt modelId="{D4505063-AA2C-4AAC-91E8-E5D24E139DE3}" type="sibTrans" cxnId="{2557D513-9A1C-444B-AEDE-5CAD87452D57}">
      <dgm:prSet/>
      <dgm:spPr/>
      <dgm:t>
        <a:bodyPr/>
        <a:lstStyle/>
        <a:p>
          <a:endParaRPr lang="en-US" sz="1400"/>
        </a:p>
      </dgm:t>
    </dgm:pt>
    <dgm:pt modelId="{9F91BBEB-6AFE-4A8F-8E11-275DF4C91589}">
      <dgm:prSet custT="1"/>
      <dgm:spPr/>
      <dgm:t>
        <a:bodyPr/>
        <a:lstStyle/>
        <a:p>
          <a:pPr algn="l">
            <a:lnSpc>
              <a:spcPct val="100000"/>
            </a:lnSpc>
          </a:pPr>
          <a:r>
            <a:rPr lang="en-US" sz="1600" dirty="0"/>
            <a:t>3 – Financial Cost Estimates, Implementing Options, and Outcomes						   </a:t>
          </a:r>
          <a:r>
            <a:rPr lang="en-US" sz="1600" b="1" dirty="0"/>
            <a:t>Summer/Fall</a:t>
          </a:r>
        </a:p>
      </dgm:t>
    </dgm:pt>
    <dgm:pt modelId="{17DA801A-7190-47D1-96FC-C68E6C392C92}" type="parTrans" cxnId="{E7374AE8-76DF-4EF2-BBC7-516ACEE9C5BC}">
      <dgm:prSet/>
      <dgm:spPr/>
      <dgm:t>
        <a:bodyPr/>
        <a:lstStyle/>
        <a:p>
          <a:endParaRPr lang="en-US" sz="1400"/>
        </a:p>
      </dgm:t>
    </dgm:pt>
    <dgm:pt modelId="{9AA61AA4-8FE6-462B-9EBC-7DB6E7EEB28F}" type="sibTrans" cxnId="{E7374AE8-76DF-4EF2-BBC7-516ACEE9C5BC}">
      <dgm:prSet/>
      <dgm:spPr/>
      <dgm:t>
        <a:bodyPr/>
        <a:lstStyle/>
        <a:p>
          <a:endParaRPr lang="en-US" sz="1400"/>
        </a:p>
      </dgm:t>
    </dgm:pt>
    <dgm:pt modelId="{DD2365DB-51BC-45EA-A7BA-055348F22CEB}">
      <dgm:prSet custT="1"/>
      <dgm:spPr/>
      <dgm:t>
        <a:bodyPr/>
        <a:lstStyle/>
        <a:p>
          <a:pPr algn="l">
            <a:lnSpc>
              <a:spcPct val="100000"/>
            </a:lnSpc>
          </a:pPr>
          <a:r>
            <a:rPr lang="en-US" sz="1600" dirty="0"/>
            <a:t>4 – Implementation Plan</a:t>
          </a:r>
        </a:p>
        <a:p>
          <a:pPr algn="r">
            <a:lnSpc>
              <a:spcPct val="100000"/>
            </a:lnSpc>
          </a:pPr>
          <a:r>
            <a:rPr lang="en-US" sz="1600" b="1" dirty="0"/>
            <a:t>Fall/Winter</a:t>
          </a:r>
        </a:p>
      </dgm:t>
    </dgm:pt>
    <dgm:pt modelId="{3DE81E98-8867-4167-B5A1-15D6DFEE2B59}" type="parTrans" cxnId="{79907497-78A3-4EC9-B9EB-219603DB574F}">
      <dgm:prSet/>
      <dgm:spPr/>
      <dgm:t>
        <a:bodyPr/>
        <a:lstStyle/>
        <a:p>
          <a:endParaRPr lang="en-US" sz="1400"/>
        </a:p>
      </dgm:t>
    </dgm:pt>
    <dgm:pt modelId="{A11EF09F-BCB0-4C52-9729-38DD5BB4A6C7}" type="sibTrans" cxnId="{79907497-78A3-4EC9-B9EB-219603DB574F}">
      <dgm:prSet/>
      <dgm:spPr/>
      <dgm:t>
        <a:bodyPr/>
        <a:lstStyle/>
        <a:p>
          <a:endParaRPr lang="en-US" sz="1400"/>
        </a:p>
      </dgm:t>
    </dgm:pt>
    <dgm:pt modelId="{52303F90-5082-4366-A86B-BA8E47BA6895}">
      <dgm:prSet custT="1"/>
      <dgm:spPr/>
      <dgm:t>
        <a:bodyPr/>
        <a:lstStyle/>
        <a:p>
          <a:pPr algn="l">
            <a:lnSpc>
              <a:spcPct val="100000"/>
            </a:lnSpc>
          </a:pPr>
          <a:r>
            <a:rPr lang="en-US" sz="1600" dirty="0"/>
            <a:t>5 – Public Participation Documentation</a:t>
          </a:r>
          <a:br>
            <a:rPr lang="en-US" sz="1600" dirty="0"/>
          </a:br>
          <a:r>
            <a:rPr lang="en-US" sz="1600" dirty="0"/>
            <a:t>							     </a:t>
          </a:r>
          <a:r>
            <a:rPr lang="en-US" sz="1600" b="1" dirty="0"/>
            <a:t>Late Spring</a:t>
          </a:r>
        </a:p>
      </dgm:t>
    </dgm:pt>
    <dgm:pt modelId="{5DC775C9-C9A7-46BD-8C53-1073303B32EE}" type="parTrans" cxnId="{7F146F3C-52C4-4EFC-8E42-AA506B1D8169}">
      <dgm:prSet/>
      <dgm:spPr/>
      <dgm:t>
        <a:bodyPr/>
        <a:lstStyle/>
        <a:p>
          <a:endParaRPr lang="en-US" sz="1400"/>
        </a:p>
      </dgm:t>
    </dgm:pt>
    <dgm:pt modelId="{D42F73F9-7D52-4DB4-B454-F83C2987DE7C}" type="sibTrans" cxnId="{7F146F3C-52C4-4EFC-8E42-AA506B1D8169}">
      <dgm:prSet/>
      <dgm:spPr/>
      <dgm:t>
        <a:bodyPr/>
        <a:lstStyle/>
        <a:p>
          <a:endParaRPr lang="en-US" sz="1400"/>
        </a:p>
      </dgm:t>
    </dgm:pt>
    <dgm:pt modelId="{086E6851-A33A-4F22-ACA2-1510D8E3C54D}">
      <dgm:prSet custT="1"/>
      <dgm:spPr/>
      <dgm:t>
        <a:bodyPr/>
        <a:lstStyle/>
        <a:p>
          <a:pPr algn="l">
            <a:lnSpc>
              <a:spcPct val="100000"/>
            </a:lnSpc>
          </a:pPr>
          <a:r>
            <a:rPr lang="en-US" sz="1600" dirty="0"/>
            <a:t>6 – Transit Development Plan and Adoption					  					     </a:t>
          </a:r>
          <a:r>
            <a:rPr lang="en-US" sz="1600" b="1" dirty="0"/>
            <a:t>Late Spring</a:t>
          </a:r>
          <a:endParaRPr lang="en-US" sz="1600" dirty="0"/>
        </a:p>
      </dgm:t>
    </dgm:pt>
    <dgm:pt modelId="{C6B29CB0-3AA6-4BBB-BEA8-88F92FE3914E}" type="parTrans" cxnId="{5CDA2640-1CD0-418F-ABCA-60C4A2040DF6}">
      <dgm:prSet/>
      <dgm:spPr/>
      <dgm:t>
        <a:bodyPr/>
        <a:lstStyle/>
        <a:p>
          <a:endParaRPr lang="en-US" sz="1400"/>
        </a:p>
      </dgm:t>
    </dgm:pt>
    <dgm:pt modelId="{65B46267-7B75-42CA-B960-A72049CB1563}" type="sibTrans" cxnId="{5CDA2640-1CD0-418F-ABCA-60C4A2040DF6}">
      <dgm:prSet/>
      <dgm:spPr/>
      <dgm:t>
        <a:bodyPr/>
        <a:lstStyle/>
        <a:p>
          <a:endParaRPr lang="en-US" sz="1400"/>
        </a:p>
      </dgm:t>
    </dgm:pt>
    <dgm:pt modelId="{8F3AD7F8-DD01-4440-A644-1ACE579410CD}" type="pres">
      <dgm:prSet presAssocID="{C6A4E5D5-347B-4EBD-BFA1-4916AAE9AACA}" presName="root" presStyleCnt="0">
        <dgm:presLayoutVars>
          <dgm:dir/>
          <dgm:resizeHandles val="exact"/>
        </dgm:presLayoutVars>
      </dgm:prSet>
      <dgm:spPr/>
    </dgm:pt>
    <dgm:pt modelId="{DAD62D5F-B208-4D67-841C-99708E000427}" type="pres">
      <dgm:prSet presAssocID="{BCE43FB6-A2A8-444C-849D-4FF168A42B10}" presName="compNode" presStyleCnt="0"/>
      <dgm:spPr/>
    </dgm:pt>
    <dgm:pt modelId="{16CAACCF-9A13-45D8-A407-EB6E1A692F34}" type="pres">
      <dgm:prSet presAssocID="{BCE43FB6-A2A8-444C-849D-4FF168A42B10}" presName="bgRect" presStyleLbl="bgShp" presStyleIdx="0" presStyleCnt="6"/>
      <dgm:spPr/>
    </dgm:pt>
    <dgm:pt modelId="{1BB44592-CD72-4CF8-982D-9876AD47A7AC}" type="pres">
      <dgm:prSet presAssocID="{BCE43FB6-A2A8-444C-849D-4FF168A42B10}"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list"/>
        </a:ext>
      </dgm:extLst>
    </dgm:pt>
    <dgm:pt modelId="{719DF601-C8F2-45F0-AD4B-0E5E7E1011D8}" type="pres">
      <dgm:prSet presAssocID="{BCE43FB6-A2A8-444C-849D-4FF168A42B10}" presName="spaceRect" presStyleCnt="0"/>
      <dgm:spPr/>
    </dgm:pt>
    <dgm:pt modelId="{0F8FBB54-A545-4CC8-972C-5066F6BA8025}" type="pres">
      <dgm:prSet presAssocID="{BCE43FB6-A2A8-444C-849D-4FF168A42B10}" presName="parTx" presStyleLbl="revTx" presStyleIdx="0" presStyleCnt="6">
        <dgm:presLayoutVars>
          <dgm:chMax val="0"/>
          <dgm:chPref val="0"/>
        </dgm:presLayoutVars>
      </dgm:prSet>
      <dgm:spPr/>
    </dgm:pt>
    <dgm:pt modelId="{8ED89167-759A-4642-BAB7-A7677D4E6244}" type="pres">
      <dgm:prSet presAssocID="{4CF0DEC9-CE61-47F7-B5F2-1E7D13327925}" presName="sibTrans" presStyleCnt="0"/>
      <dgm:spPr/>
    </dgm:pt>
    <dgm:pt modelId="{DB77F81D-FDBB-4F24-A3D6-AE62F691C28C}" type="pres">
      <dgm:prSet presAssocID="{EB32D144-3C1B-4B71-90F9-4421ADCBCCF8}" presName="compNode" presStyleCnt="0"/>
      <dgm:spPr/>
    </dgm:pt>
    <dgm:pt modelId="{BA8F6C8A-B953-488B-BBA6-DDCA576A4830}" type="pres">
      <dgm:prSet presAssocID="{EB32D144-3C1B-4B71-90F9-4421ADCBCCF8}" presName="bgRect" presStyleLbl="bgShp" presStyleIdx="1" presStyleCnt="6"/>
      <dgm:spPr/>
    </dgm:pt>
    <dgm:pt modelId="{41754808-C4C2-455B-A9F2-B5B475A3AA68}" type="pres">
      <dgm:prSet presAssocID="{EB32D144-3C1B-4B71-90F9-4421ADCBCCF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Blueprint"/>
        </a:ext>
      </dgm:extLst>
    </dgm:pt>
    <dgm:pt modelId="{83C98CD2-182E-47AB-8041-16948C491627}" type="pres">
      <dgm:prSet presAssocID="{EB32D144-3C1B-4B71-90F9-4421ADCBCCF8}" presName="spaceRect" presStyleCnt="0"/>
      <dgm:spPr/>
    </dgm:pt>
    <dgm:pt modelId="{2C4B1CA2-FDCA-483F-8753-F5E40B8C6B59}" type="pres">
      <dgm:prSet presAssocID="{EB32D144-3C1B-4B71-90F9-4421ADCBCCF8}" presName="parTx" presStyleLbl="revTx" presStyleIdx="1" presStyleCnt="6">
        <dgm:presLayoutVars>
          <dgm:chMax val="0"/>
          <dgm:chPref val="0"/>
        </dgm:presLayoutVars>
      </dgm:prSet>
      <dgm:spPr/>
    </dgm:pt>
    <dgm:pt modelId="{F8DFD603-27D0-4FBC-9B38-3FA5095EA0F3}" type="pres">
      <dgm:prSet presAssocID="{D4505063-AA2C-4AAC-91E8-E5D24E139DE3}" presName="sibTrans" presStyleCnt="0"/>
      <dgm:spPr/>
    </dgm:pt>
    <dgm:pt modelId="{A9F48707-C64C-411B-B702-4F921FC00C17}" type="pres">
      <dgm:prSet presAssocID="{9F91BBEB-6AFE-4A8F-8E11-275DF4C91589}" presName="compNode" presStyleCnt="0"/>
      <dgm:spPr/>
    </dgm:pt>
    <dgm:pt modelId="{FF9DEDA1-DB00-4E69-8801-0B02DD31014D}" type="pres">
      <dgm:prSet presAssocID="{9F91BBEB-6AFE-4A8F-8E11-275DF4C91589}" presName="bgRect" presStyleLbl="bgShp" presStyleIdx="2" presStyleCnt="6"/>
      <dgm:spPr/>
    </dgm:pt>
    <dgm:pt modelId="{9678A4D7-C894-4822-983C-BD667FD24D67}" type="pres">
      <dgm:prSet presAssocID="{9F91BBEB-6AFE-4A8F-8E11-275DF4C91589}"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ignpost"/>
        </a:ext>
      </dgm:extLst>
    </dgm:pt>
    <dgm:pt modelId="{8332970F-7A8E-41CD-AB69-7F181F409CD7}" type="pres">
      <dgm:prSet presAssocID="{9F91BBEB-6AFE-4A8F-8E11-275DF4C91589}" presName="spaceRect" presStyleCnt="0"/>
      <dgm:spPr/>
    </dgm:pt>
    <dgm:pt modelId="{1FA92FBB-804F-4C22-A89F-84A64EA12F00}" type="pres">
      <dgm:prSet presAssocID="{9F91BBEB-6AFE-4A8F-8E11-275DF4C91589}" presName="parTx" presStyleLbl="revTx" presStyleIdx="2" presStyleCnt="6">
        <dgm:presLayoutVars>
          <dgm:chMax val="0"/>
          <dgm:chPref val="0"/>
        </dgm:presLayoutVars>
      </dgm:prSet>
      <dgm:spPr/>
    </dgm:pt>
    <dgm:pt modelId="{DF3D93A1-6BD2-4DB3-9CAD-259DB95BA6D0}" type="pres">
      <dgm:prSet presAssocID="{9AA61AA4-8FE6-462B-9EBC-7DB6E7EEB28F}" presName="sibTrans" presStyleCnt="0"/>
      <dgm:spPr/>
    </dgm:pt>
    <dgm:pt modelId="{9B23E02A-06BB-470F-9C40-3BE6F373538A}" type="pres">
      <dgm:prSet presAssocID="{DD2365DB-51BC-45EA-A7BA-055348F22CEB}" presName="compNode" presStyleCnt="0"/>
      <dgm:spPr/>
    </dgm:pt>
    <dgm:pt modelId="{646417F2-5A7F-4CD5-AC2D-D4122A52A960}" type="pres">
      <dgm:prSet presAssocID="{DD2365DB-51BC-45EA-A7BA-055348F22CEB}" presName="bgRect" presStyleLbl="bgShp" presStyleIdx="3" presStyleCnt="6"/>
      <dgm:spPr/>
    </dgm:pt>
    <dgm:pt modelId="{9FDC1825-642B-41B4-9DD2-4A5D1F0F541C}" type="pres">
      <dgm:prSet presAssocID="{DD2365DB-51BC-45EA-A7BA-055348F22CEB}"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opwatch"/>
        </a:ext>
      </dgm:extLst>
    </dgm:pt>
    <dgm:pt modelId="{E4913137-4238-48D7-8C09-EA3EB2BB6DF0}" type="pres">
      <dgm:prSet presAssocID="{DD2365DB-51BC-45EA-A7BA-055348F22CEB}" presName="spaceRect" presStyleCnt="0"/>
      <dgm:spPr/>
    </dgm:pt>
    <dgm:pt modelId="{709E5385-A748-4806-A920-BCA6B0B63494}" type="pres">
      <dgm:prSet presAssocID="{DD2365DB-51BC-45EA-A7BA-055348F22CEB}" presName="parTx" presStyleLbl="revTx" presStyleIdx="3" presStyleCnt="6">
        <dgm:presLayoutVars>
          <dgm:chMax val="0"/>
          <dgm:chPref val="0"/>
        </dgm:presLayoutVars>
      </dgm:prSet>
      <dgm:spPr/>
    </dgm:pt>
    <dgm:pt modelId="{DA59489C-3330-48E8-A073-E4C32F635E9B}" type="pres">
      <dgm:prSet presAssocID="{A11EF09F-BCB0-4C52-9729-38DD5BB4A6C7}" presName="sibTrans" presStyleCnt="0"/>
      <dgm:spPr/>
    </dgm:pt>
    <dgm:pt modelId="{1D249447-F5C5-4C17-B387-AE57F3F98DF1}" type="pres">
      <dgm:prSet presAssocID="{52303F90-5082-4366-A86B-BA8E47BA6895}" presName="compNode" presStyleCnt="0"/>
      <dgm:spPr/>
    </dgm:pt>
    <dgm:pt modelId="{BF927553-76F0-4553-A8C2-FFCA3D2847A0}" type="pres">
      <dgm:prSet presAssocID="{52303F90-5082-4366-A86B-BA8E47BA6895}" presName="bgRect" presStyleLbl="bgShp" presStyleIdx="4" presStyleCnt="6"/>
      <dgm:spPr/>
    </dgm:pt>
    <dgm:pt modelId="{46B62272-2224-445F-8C37-97622CD88BEA}" type="pres">
      <dgm:prSet presAssocID="{52303F90-5082-4366-A86B-BA8E47BA6895}"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encil"/>
        </a:ext>
      </dgm:extLst>
    </dgm:pt>
    <dgm:pt modelId="{E4DC2F8E-17E7-4272-91C0-2895609BE1CE}" type="pres">
      <dgm:prSet presAssocID="{52303F90-5082-4366-A86B-BA8E47BA6895}" presName="spaceRect" presStyleCnt="0"/>
      <dgm:spPr/>
    </dgm:pt>
    <dgm:pt modelId="{07B94222-FD86-4BF9-AB24-D944F8C0904C}" type="pres">
      <dgm:prSet presAssocID="{52303F90-5082-4366-A86B-BA8E47BA6895}" presName="parTx" presStyleLbl="revTx" presStyleIdx="4" presStyleCnt="6">
        <dgm:presLayoutVars>
          <dgm:chMax val="0"/>
          <dgm:chPref val="0"/>
        </dgm:presLayoutVars>
      </dgm:prSet>
      <dgm:spPr/>
    </dgm:pt>
    <dgm:pt modelId="{0AC626BA-3401-4CB9-967A-2322A0583838}" type="pres">
      <dgm:prSet presAssocID="{D42F73F9-7D52-4DB4-B454-F83C2987DE7C}" presName="sibTrans" presStyleCnt="0"/>
      <dgm:spPr/>
    </dgm:pt>
    <dgm:pt modelId="{93ED9285-62CA-4EC4-9B5A-20D26D08D140}" type="pres">
      <dgm:prSet presAssocID="{086E6851-A33A-4F22-ACA2-1510D8E3C54D}" presName="compNode" presStyleCnt="0"/>
      <dgm:spPr/>
    </dgm:pt>
    <dgm:pt modelId="{446F2615-4F36-4157-ABC3-9CC270707999}" type="pres">
      <dgm:prSet presAssocID="{086E6851-A33A-4F22-ACA2-1510D8E3C54D}" presName="bgRect" presStyleLbl="bgShp" presStyleIdx="5" presStyleCnt="6"/>
      <dgm:spPr/>
    </dgm:pt>
    <dgm:pt modelId="{4EEE0F0A-1AB5-4E3D-9C24-69AC799CAE25}" type="pres">
      <dgm:prSet presAssocID="{086E6851-A33A-4F22-ACA2-1510D8E3C54D}"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a:noFill/>
        </a:ln>
      </dgm:spPr>
      <dgm:extLst>
        <a:ext uri="{E40237B7-FDA0-4F09-8148-C483321AD2D9}">
          <dgm14:cNvPr xmlns:dgm14="http://schemas.microsoft.com/office/drawing/2010/diagram" id="0" name="" descr="Bank"/>
        </a:ext>
      </dgm:extLst>
    </dgm:pt>
    <dgm:pt modelId="{98DB5C99-35C0-4A71-845E-13227114360A}" type="pres">
      <dgm:prSet presAssocID="{086E6851-A33A-4F22-ACA2-1510D8E3C54D}" presName="spaceRect" presStyleCnt="0"/>
      <dgm:spPr/>
    </dgm:pt>
    <dgm:pt modelId="{4F796607-6BF3-4FE1-9DE2-1A213681071B}" type="pres">
      <dgm:prSet presAssocID="{086E6851-A33A-4F22-ACA2-1510D8E3C54D}" presName="parTx" presStyleLbl="revTx" presStyleIdx="5" presStyleCnt="6">
        <dgm:presLayoutVars>
          <dgm:chMax val="0"/>
          <dgm:chPref val="0"/>
        </dgm:presLayoutVars>
      </dgm:prSet>
      <dgm:spPr/>
    </dgm:pt>
  </dgm:ptLst>
  <dgm:cxnLst>
    <dgm:cxn modelId="{2557D513-9A1C-444B-AEDE-5CAD87452D57}" srcId="{C6A4E5D5-347B-4EBD-BFA1-4916AAE9AACA}" destId="{EB32D144-3C1B-4B71-90F9-4421ADCBCCF8}" srcOrd="1" destOrd="0" parTransId="{881E0181-CF6D-432E-B544-C5E0B00A6711}" sibTransId="{D4505063-AA2C-4AAC-91E8-E5D24E139DE3}"/>
    <dgm:cxn modelId="{7F146F3C-52C4-4EFC-8E42-AA506B1D8169}" srcId="{C6A4E5D5-347B-4EBD-BFA1-4916AAE9AACA}" destId="{52303F90-5082-4366-A86B-BA8E47BA6895}" srcOrd="4" destOrd="0" parTransId="{5DC775C9-C9A7-46BD-8C53-1073303B32EE}" sibTransId="{D42F73F9-7D52-4DB4-B454-F83C2987DE7C}"/>
    <dgm:cxn modelId="{5CDA2640-1CD0-418F-ABCA-60C4A2040DF6}" srcId="{C6A4E5D5-347B-4EBD-BFA1-4916AAE9AACA}" destId="{086E6851-A33A-4F22-ACA2-1510D8E3C54D}" srcOrd="5" destOrd="0" parTransId="{C6B29CB0-3AA6-4BBB-BEA8-88F92FE3914E}" sibTransId="{65B46267-7B75-42CA-B960-A72049CB1563}"/>
    <dgm:cxn modelId="{8C25D94F-95BA-4862-A521-C540F5BD3155}" type="presOf" srcId="{9F91BBEB-6AFE-4A8F-8E11-275DF4C91589}" destId="{1FA92FBB-804F-4C22-A89F-84A64EA12F00}" srcOrd="0" destOrd="0" presId="urn:microsoft.com/office/officeart/2018/2/layout/IconVerticalSolidList"/>
    <dgm:cxn modelId="{19BEB47F-C8A6-46C8-94F3-FDAB8BC266CA}" type="presOf" srcId="{C6A4E5D5-347B-4EBD-BFA1-4916AAE9AACA}" destId="{8F3AD7F8-DD01-4440-A644-1ACE579410CD}" srcOrd="0" destOrd="0" presId="urn:microsoft.com/office/officeart/2018/2/layout/IconVerticalSolidList"/>
    <dgm:cxn modelId="{79907497-78A3-4EC9-B9EB-219603DB574F}" srcId="{C6A4E5D5-347B-4EBD-BFA1-4916AAE9AACA}" destId="{DD2365DB-51BC-45EA-A7BA-055348F22CEB}" srcOrd="3" destOrd="0" parTransId="{3DE81E98-8867-4167-B5A1-15D6DFEE2B59}" sibTransId="{A11EF09F-BCB0-4C52-9729-38DD5BB4A6C7}"/>
    <dgm:cxn modelId="{C75E58AA-093D-47CF-A38A-E48A3850DD82}" type="presOf" srcId="{52303F90-5082-4366-A86B-BA8E47BA6895}" destId="{07B94222-FD86-4BF9-AB24-D944F8C0904C}" srcOrd="0" destOrd="0" presId="urn:microsoft.com/office/officeart/2018/2/layout/IconVerticalSolidList"/>
    <dgm:cxn modelId="{460E40C7-46B2-481D-9030-3BB053BFE9A2}" type="presOf" srcId="{EB32D144-3C1B-4B71-90F9-4421ADCBCCF8}" destId="{2C4B1CA2-FDCA-483F-8753-F5E40B8C6B59}" srcOrd="0" destOrd="0" presId="urn:microsoft.com/office/officeart/2018/2/layout/IconVerticalSolidList"/>
    <dgm:cxn modelId="{218AA4E0-D70D-483B-8A04-29594BA0C5D5}" type="presOf" srcId="{BCE43FB6-A2A8-444C-849D-4FF168A42B10}" destId="{0F8FBB54-A545-4CC8-972C-5066F6BA8025}" srcOrd="0" destOrd="0" presId="urn:microsoft.com/office/officeart/2018/2/layout/IconVerticalSolidList"/>
    <dgm:cxn modelId="{850EA5E3-C249-47CB-BB99-BEF432F445A1}" srcId="{C6A4E5D5-347B-4EBD-BFA1-4916AAE9AACA}" destId="{BCE43FB6-A2A8-444C-849D-4FF168A42B10}" srcOrd="0" destOrd="0" parTransId="{680F9CBA-7F1E-4A54-BC1A-F87ED330520B}" sibTransId="{4CF0DEC9-CE61-47F7-B5F2-1E7D13327925}"/>
    <dgm:cxn modelId="{E7374AE8-76DF-4EF2-BBC7-516ACEE9C5BC}" srcId="{C6A4E5D5-347B-4EBD-BFA1-4916AAE9AACA}" destId="{9F91BBEB-6AFE-4A8F-8E11-275DF4C91589}" srcOrd="2" destOrd="0" parTransId="{17DA801A-7190-47D1-96FC-C68E6C392C92}" sibTransId="{9AA61AA4-8FE6-462B-9EBC-7DB6E7EEB28F}"/>
    <dgm:cxn modelId="{743B9AEA-5CEF-4372-A77F-08437FDE6042}" type="presOf" srcId="{086E6851-A33A-4F22-ACA2-1510D8E3C54D}" destId="{4F796607-6BF3-4FE1-9DE2-1A213681071B}" srcOrd="0" destOrd="0" presId="urn:microsoft.com/office/officeart/2018/2/layout/IconVerticalSolidList"/>
    <dgm:cxn modelId="{1F2A42EE-2588-40AE-98AE-55C7EECD61AC}" type="presOf" srcId="{DD2365DB-51BC-45EA-A7BA-055348F22CEB}" destId="{709E5385-A748-4806-A920-BCA6B0B63494}" srcOrd="0" destOrd="0" presId="urn:microsoft.com/office/officeart/2018/2/layout/IconVerticalSolidList"/>
    <dgm:cxn modelId="{02299223-1D7A-40C1-A956-326EBE4C81A3}" type="presParOf" srcId="{8F3AD7F8-DD01-4440-A644-1ACE579410CD}" destId="{DAD62D5F-B208-4D67-841C-99708E000427}" srcOrd="0" destOrd="0" presId="urn:microsoft.com/office/officeart/2018/2/layout/IconVerticalSolidList"/>
    <dgm:cxn modelId="{005AFF8C-5BC1-4111-906F-BE1D07B19CC2}" type="presParOf" srcId="{DAD62D5F-B208-4D67-841C-99708E000427}" destId="{16CAACCF-9A13-45D8-A407-EB6E1A692F34}" srcOrd="0" destOrd="0" presId="urn:microsoft.com/office/officeart/2018/2/layout/IconVerticalSolidList"/>
    <dgm:cxn modelId="{4AD33F8E-FC56-4419-B712-51ABF42C6B85}" type="presParOf" srcId="{DAD62D5F-B208-4D67-841C-99708E000427}" destId="{1BB44592-CD72-4CF8-982D-9876AD47A7AC}" srcOrd="1" destOrd="0" presId="urn:microsoft.com/office/officeart/2018/2/layout/IconVerticalSolidList"/>
    <dgm:cxn modelId="{FBA6171F-AEC7-40C7-8F83-61BB9435036D}" type="presParOf" srcId="{DAD62D5F-B208-4D67-841C-99708E000427}" destId="{719DF601-C8F2-45F0-AD4B-0E5E7E1011D8}" srcOrd="2" destOrd="0" presId="urn:microsoft.com/office/officeart/2018/2/layout/IconVerticalSolidList"/>
    <dgm:cxn modelId="{552C9C05-B3B1-4A90-8099-4BD8204843CF}" type="presParOf" srcId="{DAD62D5F-B208-4D67-841C-99708E000427}" destId="{0F8FBB54-A545-4CC8-972C-5066F6BA8025}" srcOrd="3" destOrd="0" presId="urn:microsoft.com/office/officeart/2018/2/layout/IconVerticalSolidList"/>
    <dgm:cxn modelId="{B3E78FDB-8A12-4BD4-913E-9328D45664BC}" type="presParOf" srcId="{8F3AD7F8-DD01-4440-A644-1ACE579410CD}" destId="{8ED89167-759A-4642-BAB7-A7677D4E6244}" srcOrd="1" destOrd="0" presId="urn:microsoft.com/office/officeart/2018/2/layout/IconVerticalSolidList"/>
    <dgm:cxn modelId="{0DA06D3B-DDAD-481B-9BFD-E8FCE66F8E08}" type="presParOf" srcId="{8F3AD7F8-DD01-4440-A644-1ACE579410CD}" destId="{DB77F81D-FDBB-4F24-A3D6-AE62F691C28C}" srcOrd="2" destOrd="0" presId="urn:microsoft.com/office/officeart/2018/2/layout/IconVerticalSolidList"/>
    <dgm:cxn modelId="{2A76F207-B797-4FDC-8314-05C12AC892C2}" type="presParOf" srcId="{DB77F81D-FDBB-4F24-A3D6-AE62F691C28C}" destId="{BA8F6C8A-B953-488B-BBA6-DDCA576A4830}" srcOrd="0" destOrd="0" presId="urn:microsoft.com/office/officeart/2018/2/layout/IconVerticalSolidList"/>
    <dgm:cxn modelId="{A4FA0971-7353-400D-86C0-509B365747E5}" type="presParOf" srcId="{DB77F81D-FDBB-4F24-A3D6-AE62F691C28C}" destId="{41754808-C4C2-455B-A9F2-B5B475A3AA68}" srcOrd="1" destOrd="0" presId="urn:microsoft.com/office/officeart/2018/2/layout/IconVerticalSolidList"/>
    <dgm:cxn modelId="{4B5E2310-4427-47D9-A91F-4B5BAA246EE2}" type="presParOf" srcId="{DB77F81D-FDBB-4F24-A3D6-AE62F691C28C}" destId="{83C98CD2-182E-47AB-8041-16948C491627}" srcOrd="2" destOrd="0" presId="urn:microsoft.com/office/officeart/2018/2/layout/IconVerticalSolidList"/>
    <dgm:cxn modelId="{303A0B96-D4A0-4A6E-A424-66BA44A07307}" type="presParOf" srcId="{DB77F81D-FDBB-4F24-A3D6-AE62F691C28C}" destId="{2C4B1CA2-FDCA-483F-8753-F5E40B8C6B59}" srcOrd="3" destOrd="0" presId="urn:microsoft.com/office/officeart/2018/2/layout/IconVerticalSolidList"/>
    <dgm:cxn modelId="{B7BADF75-F1E4-4566-B403-97015A2938A2}" type="presParOf" srcId="{8F3AD7F8-DD01-4440-A644-1ACE579410CD}" destId="{F8DFD603-27D0-4FBC-9B38-3FA5095EA0F3}" srcOrd="3" destOrd="0" presId="urn:microsoft.com/office/officeart/2018/2/layout/IconVerticalSolidList"/>
    <dgm:cxn modelId="{A452DAEF-66A6-4DE7-804C-9320E8A4BAD8}" type="presParOf" srcId="{8F3AD7F8-DD01-4440-A644-1ACE579410CD}" destId="{A9F48707-C64C-411B-B702-4F921FC00C17}" srcOrd="4" destOrd="0" presId="urn:microsoft.com/office/officeart/2018/2/layout/IconVerticalSolidList"/>
    <dgm:cxn modelId="{73527140-57E2-4C01-9AE9-27202AB99E78}" type="presParOf" srcId="{A9F48707-C64C-411B-B702-4F921FC00C17}" destId="{FF9DEDA1-DB00-4E69-8801-0B02DD31014D}" srcOrd="0" destOrd="0" presId="urn:microsoft.com/office/officeart/2018/2/layout/IconVerticalSolidList"/>
    <dgm:cxn modelId="{8A19A4ED-9185-4DAF-8387-B69446781C48}" type="presParOf" srcId="{A9F48707-C64C-411B-B702-4F921FC00C17}" destId="{9678A4D7-C894-4822-983C-BD667FD24D67}" srcOrd="1" destOrd="0" presId="urn:microsoft.com/office/officeart/2018/2/layout/IconVerticalSolidList"/>
    <dgm:cxn modelId="{F93FA25B-331B-4FE4-B228-196D161939D6}" type="presParOf" srcId="{A9F48707-C64C-411B-B702-4F921FC00C17}" destId="{8332970F-7A8E-41CD-AB69-7F181F409CD7}" srcOrd="2" destOrd="0" presId="urn:microsoft.com/office/officeart/2018/2/layout/IconVerticalSolidList"/>
    <dgm:cxn modelId="{5AE80098-ABCF-4141-BEC6-46E4DBF6C649}" type="presParOf" srcId="{A9F48707-C64C-411B-B702-4F921FC00C17}" destId="{1FA92FBB-804F-4C22-A89F-84A64EA12F00}" srcOrd="3" destOrd="0" presId="urn:microsoft.com/office/officeart/2018/2/layout/IconVerticalSolidList"/>
    <dgm:cxn modelId="{177E6390-9FA8-4C66-8BE9-53DEFD5AA641}" type="presParOf" srcId="{8F3AD7F8-DD01-4440-A644-1ACE579410CD}" destId="{DF3D93A1-6BD2-4DB3-9CAD-259DB95BA6D0}" srcOrd="5" destOrd="0" presId="urn:microsoft.com/office/officeart/2018/2/layout/IconVerticalSolidList"/>
    <dgm:cxn modelId="{1417E5AB-DE87-481B-8012-EC44D2AD82F0}" type="presParOf" srcId="{8F3AD7F8-DD01-4440-A644-1ACE579410CD}" destId="{9B23E02A-06BB-470F-9C40-3BE6F373538A}" srcOrd="6" destOrd="0" presId="urn:microsoft.com/office/officeart/2018/2/layout/IconVerticalSolidList"/>
    <dgm:cxn modelId="{40EA4BDE-FC8E-4716-8672-A6C4B8AF2EEB}" type="presParOf" srcId="{9B23E02A-06BB-470F-9C40-3BE6F373538A}" destId="{646417F2-5A7F-4CD5-AC2D-D4122A52A960}" srcOrd="0" destOrd="0" presId="urn:microsoft.com/office/officeart/2018/2/layout/IconVerticalSolidList"/>
    <dgm:cxn modelId="{2BF1439E-E754-4527-8E78-634BDB55FC12}" type="presParOf" srcId="{9B23E02A-06BB-470F-9C40-3BE6F373538A}" destId="{9FDC1825-642B-41B4-9DD2-4A5D1F0F541C}" srcOrd="1" destOrd="0" presId="urn:microsoft.com/office/officeart/2018/2/layout/IconVerticalSolidList"/>
    <dgm:cxn modelId="{1F056BD2-4574-4463-8F61-1D7978E4E0A6}" type="presParOf" srcId="{9B23E02A-06BB-470F-9C40-3BE6F373538A}" destId="{E4913137-4238-48D7-8C09-EA3EB2BB6DF0}" srcOrd="2" destOrd="0" presId="urn:microsoft.com/office/officeart/2018/2/layout/IconVerticalSolidList"/>
    <dgm:cxn modelId="{08A4C68B-9249-4966-8F45-DFAA1EF5FF12}" type="presParOf" srcId="{9B23E02A-06BB-470F-9C40-3BE6F373538A}" destId="{709E5385-A748-4806-A920-BCA6B0B63494}" srcOrd="3" destOrd="0" presId="urn:microsoft.com/office/officeart/2018/2/layout/IconVerticalSolidList"/>
    <dgm:cxn modelId="{91315420-BEC4-404E-8163-8F2F7DCAE204}" type="presParOf" srcId="{8F3AD7F8-DD01-4440-A644-1ACE579410CD}" destId="{DA59489C-3330-48E8-A073-E4C32F635E9B}" srcOrd="7" destOrd="0" presId="urn:microsoft.com/office/officeart/2018/2/layout/IconVerticalSolidList"/>
    <dgm:cxn modelId="{90D4D532-B55D-4882-BD1B-E538C50A597A}" type="presParOf" srcId="{8F3AD7F8-DD01-4440-A644-1ACE579410CD}" destId="{1D249447-F5C5-4C17-B387-AE57F3F98DF1}" srcOrd="8" destOrd="0" presId="urn:microsoft.com/office/officeart/2018/2/layout/IconVerticalSolidList"/>
    <dgm:cxn modelId="{8E39B2DC-801A-41A2-973C-C882077E3E26}" type="presParOf" srcId="{1D249447-F5C5-4C17-B387-AE57F3F98DF1}" destId="{BF927553-76F0-4553-A8C2-FFCA3D2847A0}" srcOrd="0" destOrd="0" presId="urn:microsoft.com/office/officeart/2018/2/layout/IconVerticalSolidList"/>
    <dgm:cxn modelId="{B831A291-8326-4EDE-9BFB-DABF158A322E}" type="presParOf" srcId="{1D249447-F5C5-4C17-B387-AE57F3F98DF1}" destId="{46B62272-2224-445F-8C37-97622CD88BEA}" srcOrd="1" destOrd="0" presId="urn:microsoft.com/office/officeart/2018/2/layout/IconVerticalSolidList"/>
    <dgm:cxn modelId="{0DCD03E8-B3F2-4764-8FC8-E0534AAF7626}" type="presParOf" srcId="{1D249447-F5C5-4C17-B387-AE57F3F98DF1}" destId="{E4DC2F8E-17E7-4272-91C0-2895609BE1CE}" srcOrd="2" destOrd="0" presId="urn:microsoft.com/office/officeart/2018/2/layout/IconVerticalSolidList"/>
    <dgm:cxn modelId="{80D02AA9-3D0B-4CAA-9368-EDAE4076B81C}" type="presParOf" srcId="{1D249447-F5C5-4C17-B387-AE57F3F98DF1}" destId="{07B94222-FD86-4BF9-AB24-D944F8C0904C}" srcOrd="3" destOrd="0" presId="urn:microsoft.com/office/officeart/2018/2/layout/IconVerticalSolidList"/>
    <dgm:cxn modelId="{95C686F6-EEE8-49CE-A163-FB1E6B5F5CF7}" type="presParOf" srcId="{8F3AD7F8-DD01-4440-A644-1ACE579410CD}" destId="{0AC626BA-3401-4CB9-967A-2322A0583838}" srcOrd="9" destOrd="0" presId="urn:microsoft.com/office/officeart/2018/2/layout/IconVerticalSolidList"/>
    <dgm:cxn modelId="{62B04745-5355-4110-ABDA-71719C3575CD}" type="presParOf" srcId="{8F3AD7F8-DD01-4440-A644-1ACE579410CD}" destId="{93ED9285-62CA-4EC4-9B5A-20D26D08D140}" srcOrd="10" destOrd="0" presId="urn:microsoft.com/office/officeart/2018/2/layout/IconVerticalSolidList"/>
    <dgm:cxn modelId="{F53FA144-C50F-4149-AAC1-55DD88139DA4}" type="presParOf" srcId="{93ED9285-62CA-4EC4-9B5A-20D26D08D140}" destId="{446F2615-4F36-4157-ABC3-9CC270707999}" srcOrd="0" destOrd="0" presId="urn:microsoft.com/office/officeart/2018/2/layout/IconVerticalSolidList"/>
    <dgm:cxn modelId="{8B2D4347-07D9-429E-AED3-18AAE56AC1BA}" type="presParOf" srcId="{93ED9285-62CA-4EC4-9B5A-20D26D08D140}" destId="{4EEE0F0A-1AB5-4E3D-9C24-69AC799CAE25}" srcOrd="1" destOrd="0" presId="urn:microsoft.com/office/officeart/2018/2/layout/IconVerticalSolidList"/>
    <dgm:cxn modelId="{DA475C72-0CC3-41AB-926C-B179D9CE5588}" type="presParOf" srcId="{93ED9285-62CA-4EC4-9B5A-20D26D08D140}" destId="{98DB5C99-35C0-4A71-845E-13227114360A}" srcOrd="2" destOrd="0" presId="urn:microsoft.com/office/officeart/2018/2/layout/IconVerticalSolidList"/>
    <dgm:cxn modelId="{48B2BCEE-F3DF-470D-9EE5-73A7B5C124A2}" type="presParOf" srcId="{93ED9285-62CA-4EC4-9B5A-20D26D08D140}" destId="{4F796607-6BF3-4FE1-9DE2-1A213681071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81AA6E-434C-4C0F-9EC0-621C0EB1248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1422CD5B-4CA0-4059-BADD-2C125562FC9A}">
      <dgm:prSet/>
      <dgm:spPr/>
      <dgm:t>
        <a:bodyPr/>
        <a:lstStyle/>
        <a:p>
          <a:pPr>
            <a:lnSpc>
              <a:spcPct val="100000"/>
            </a:lnSpc>
          </a:pPr>
          <a:r>
            <a:rPr lang="en-US" dirty="0"/>
            <a:t>Existing and Future Needs Assessment</a:t>
          </a:r>
        </a:p>
      </dgm:t>
    </dgm:pt>
    <dgm:pt modelId="{A0A9D27E-25E3-43DA-B515-2445C53D99EC}" type="parTrans" cxnId="{F523D1F7-2E35-4A0B-9D3B-8C1F61DE2AB6}">
      <dgm:prSet/>
      <dgm:spPr/>
      <dgm:t>
        <a:bodyPr/>
        <a:lstStyle/>
        <a:p>
          <a:endParaRPr lang="en-US"/>
        </a:p>
      </dgm:t>
    </dgm:pt>
    <dgm:pt modelId="{0F956237-C124-4D3D-AD4E-B385BF3F707B}" type="sibTrans" cxnId="{F523D1F7-2E35-4A0B-9D3B-8C1F61DE2AB6}">
      <dgm:prSet/>
      <dgm:spPr/>
      <dgm:t>
        <a:bodyPr/>
        <a:lstStyle/>
        <a:p>
          <a:endParaRPr lang="en-US"/>
        </a:p>
      </dgm:t>
    </dgm:pt>
    <dgm:pt modelId="{C8D66FD1-8B08-485F-BFF4-B5F1858996DF}">
      <dgm:prSet/>
      <dgm:spPr/>
      <dgm:t>
        <a:bodyPr/>
        <a:lstStyle/>
        <a:p>
          <a:pPr>
            <a:lnSpc>
              <a:spcPct val="100000"/>
            </a:lnSpc>
          </a:pPr>
          <a:r>
            <a:rPr lang="en-US"/>
            <a:t>Vision and Goals</a:t>
          </a:r>
        </a:p>
      </dgm:t>
    </dgm:pt>
    <dgm:pt modelId="{581C1B38-B6B3-42B9-BE8D-0EC3B1981FFC}" type="parTrans" cxnId="{4DC8306E-1825-43AF-A9E3-C3EB94A6DB51}">
      <dgm:prSet/>
      <dgm:spPr/>
      <dgm:t>
        <a:bodyPr/>
        <a:lstStyle/>
        <a:p>
          <a:endParaRPr lang="en-US"/>
        </a:p>
      </dgm:t>
    </dgm:pt>
    <dgm:pt modelId="{AB5794B8-CC6E-4BE5-9FFF-B190622BF9FD}" type="sibTrans" cxnId="{4DC8306E-1825-43AF-A9E3-C3EB94A6DB51}">
      <dgm:prSet/>
      <dgm:spPr/>
      <dgm:t>
        <a:bodyPr/>
        <a:lstStyle/>
        <a:p>
          <a:endParaRPr lang="en-US"/>
        </a:p>
      </dgm:t>
    </dgm:pt>
    <dgm:pt modelId="{3AA26310-E548-4B93-AB97-61B3620F84C2}">
      <dgm:prSet/>
      <dgm:spPr>
        <a:solidFill>
          <a:srgbClr val="CCD2D7"/>
        </a:solidFill>
      </dgm:spPr>
      <dgm:t>
        <a:bodyPr/>
        <a:lstStyle/>
        <a:p>
          <a:pPr>
            <a:lnSpc>
              <a:spcPct val="100000"/>
            </a:lnSpc>
          </a:pPr>
          <a:r>
            <a:rPr lang="en-US" dirty="0"/>
            <a:t>Service Opportunities and Timelines </a:t>
          </a:r>
        </a:p>
      </dgm:t>
    </dgm:pt>
    <dgm:pt modelId="{5A490D1B-E4B8-4EED-AA5E-459D25586CD2}" type="parTrans" cxnId="{6E3B7731-115D-4E91-A272-60E54890D7A6}">
      <dgm:prSet/>
      <dgm:spPr/>
      <dgm:t>
        <a:bodyPr/>
        <a:lstStyle/>
        <a:p>
          <a:endParaRPr lang="en-US"/>
        </a:p>
      </dgm:t>
    </dgm:pt>
    <dgm:pt modelId="{73CC1B1C-F547-46EF-AA08-33DF24C074FF}" type="sibTrans" cxnId="{6E3B7731-115D-4E91-A272-60E54890D7A6}">
      <dgm:prSet/>
      <dgm:spPr/>
      <dgm:t>
        <a:bodyPr/>
        <a:lstStyle/>
        <a:p>
          <a:endParaRPr lang="en-US"/>
        </a:p>
      </dgm:t>
    </dgm:pt>
    <dgm:pt modelId="{74CB35EC-8FA9-4FA6-875C-855C3140F8CB}">
      <dgm:prSet/>
      <dgm:spPr/>
      <dgm:t>
        <a:bodyPr/>
        <a:lstStyle/>
        <a:p>
          <a:pPr>
            <a:lnSpc>
              <a:spcPct val="100000"/>
            </a:lnSpc>
          </a:pPr>
          <a:r>
            <a:rPr lang="en-US"/>
            <a:t>Implementing Options and Outcomes </a:t>
          </a:r>
        </a:p>
      </dgm:t>
    </dgm:pt>
    <dgm:pt modelId="{6F7D677B-7CC2-47FD-A844-642A96DAE564}" type="parTrans" cxnId="{A0F35472-D35F-4DA4-B03E-88EBF7135651}">
      <dgm:prSet/>
      <dgm:spPr/>
      <dgm:t>
        <a:bodyPr/>
        <a:lstStyle/>
        <a:p>
          <a:endParaRPr lang="en-US"/>
        </a:p>
      </dgm:t>
    </dgm:pt>
    <dgm:pt modelId="{881365AA-BE2B-4B89-95CB-FD98462E71F3}" type="sibTrans" cxnId="{A0F35472-D35F-4DA4-B03E-88EBF7135651}">
      <dgm:prSet/>
      <dgm:spPr/>
      <dgm:t>
        <a:bodyPr/>
        <a:lstStyle/>
        <a:p>
          <a:endParaRPr lang="en-US"/>
        </a:p>
      </dgm:t>
    </dgm:pt>
    <dgm:pt modelId="{8CB765EE-7B5C-418B-A081-CEDAD3F97CDA}" type="pres">
      <dgm:prSet presAssocID="{F381AA6E-434C-4C0F-9EC0-621C0EB1248C}" presName="root" presStyleCnt="0">
        <dgm:presLayoutVars>
          <dgm:dir/>
          <dgm:resizeHandles val="exact"/>
        </dgm:presLayoutVars>
      </dgm:prSet>
      <dgm:spPr/>
    </dgm:pt>
    <dgm:pt modelId="{2C41DE8F-B020-42DB-9CFB-00F1717B14B1}" type="pres">
      <dgm:prSet presAssocID="{1422CD5B-4CA0-4059-BADD-2C125562FC9A}" presName="compNode" presStyleCnt="0"/>
      <dgm:spPr/>
    </dgm:pt>
    <dgm:pt modelId="{7553272B-83C1-4366-887B-7EE6606FDD99}" type="pres">
      <dgm:prSet presAssocID="{1422CD5B-4CA0-4059-BADD-2C125562FC9A}" presName="bgRect" presStyleLbl="bgShp" presStyleIdx="0" presStyleCnt="4"/>
      <dgm:spPr/>
    </dgm:pt>
    <dgm:pt modelId="{86EB0DC0-7708-401C-9BB3-BDB4425FC3F8}" type="pres">
      <dgm:prSet presAssocID="{1422CD5B-4CA0-4059-BADD-2C125562FC9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mark"/>
        </a:ext>
      </dgm:extLst>
    </dgm:pt>
    <dgm:pt modelId="{4EAF43C4-054F-4B04-8200-7616EF017BB8}" type="pres">
      <dgm:prSet presAssocID="{1422CD5B-4CA0-4059-BADD-2C125562FC9A}" presName="spaceRect" presStyleCnt="0"/>
      <dgm:spPr/>
    </dgm:pt>
    <dgm:pt modelId="{CAA2F122-EE58-4643-A70C-69DBA012B1AB}" type="pres">
      <dgm:prSet presAssocID="{1422CD5B-4CA0-4059-BADD-2C125562FC9A}" presName="parTx" presStyleLbl="revTx" presStyleIdx="0" presStyleCnt="4">
        <dgm:presLayoutVars>
          <dgm:chMax val="0"/>
          <dgm:chPref val="0"/>
        </dgm:presLayoutVars>
      </dgm:prSet>
      <dgm:spPr/>
    </dgm:pt>
    <dgm:pt modelId="{1443F837-D01C-486D-A632-99CC4D45535D}" type="pres">
      <dgm:prSet presAssocID="{0F956237-C124-4D3D-AD4E-B385BF3F707B}" presName="sibTrans" presStyleCnt="0"/>
      <dgm:spPr/>
    </dgm:pt>
    <dgm:pt modelId="{0F7EACA7-4646-449D-B0ED-19ECF64FD782}" type="pres">
      <dgm:prSet presAssocID="{C8D66FD1-8B08-485F-BFF4-B5F1858996DF}" presName="compNode" presStyleCnt="0"/>
      <dgm:spPr/>
    </dgm:pt>
    <dgm:pt modelId="{3645613E-F23B-4463-A0E3-FD67675AA1B0}" type="pres">
      <dgm:prSet presAssocID="{C8D66FD1-8B08-485F-BFF4-B5F1858996DF}" presName="bgRect" presStyleLbl="bgShp" presStyleIdx="1" presStyleCnt="4"/>
      <dgm:spPr/>
    </dgm:pt>
    <dgm:pt modelId="{C2DEF694-34AE-45B5-A338-20C2FE3FD62F}" type="pres">
      <dgm:prSet presAssocID="{C8D66FD1-8B08-485F-BFF4-B5F1858996D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ullseye with solid fill"/>
        </a:ext>
      </dgm:extLst>
    </dgm:pt>
    <dgm:pt modelId="{E6F1FC00-9399-4919-9D91-5889374D95C9}" type="pres">
      <dgm:prSet presAssocID="{C8D66FD1-8B08-485F-BFF4-B5F1858996DF}" presName="spaceRect" presStyleCnt="0"/>
      <dgm:spPr/>
    </dgm:pt>
    <dgm:pt modelId="{780B1332-05BA-43EB-89F6-95C55DEF79D0}" type="pres">
      <dgm:prSet presAssocID="{C8D66FD1-8B08-485F-BFF4-B5F1858996DF}" presName="parTx" presStyleLbl="revTx" presStyleIdx="1" presStyleCnt="4">
        <dgm:presLayoutVars>
          <dgm:chMax val="0"/>
          <dgm:chPref val="0"/>
        </dgm:presLayoutVars>
      </dgm:prSet>
      <dgm:spPr/>
    </dgm:pt>
    <dgm:pt modelId="{C1BA45CB-B6BC-459E-9A97-5A15C0283159}" type="pres">
      <dgm:prSet presAssocID="{AB5794B8-CC6E-4BE5-9FFF-B190622BF9FD}" presName="sibTrans" presStyleCnt="0"/>
      <dgm:spPr/>
    </dgm:pt>
    <dgm:pt modelId="{A640FBF7-D09D-4F4F-AA75-7313F7A8E0D6}" type="pres">
      <dgm:prSet presAssocID="{3AA26310-E548-4B93-AB97-61B3620F84C2}" presName="compNode" presStyleCnt="0"/>
      <dgm:spPr/>
    </dgm:pt>
    <dgm:pt modelId="{FD263AA1-2E42-4EF7-BF08-F86A70CD84E9}" type="pres">
      <dgm:prSet presAssocID="{3AA26310-E548-4B93-AB97-61B3620F84C2}" presName="bgRect" presStyleLbl="bgShp" presStyleIdx="2" presStyleCnt="4"/>
      <dgm:spPr/>
    </dgm:pt>
    <dgm:pt modelId="{7453E06D-C15D-4835-90B6-2CDB9667738B}" type="pres">
      <dgm:prSet presAssocID="{3AA26310-E548-4B93-AB97-61B3620F84C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Route (Two Pins With A Path) with solid fill"/>
        </a:ext>
      </dgm:extLst>
    </dgm:pt>
    <dgm:pt modelId="{B4720C9B-EAC1-4847-9ED6-B4774544F1BF}" type="pres">
      <dgm:prSet presAssocID="{3AA26310-E548-4B93-AB97-61B3620F84C2}" presName="spaceRect" presStyleCnt="0"/>
      <dgm:spPr/>
    </dgm:pt>
    <dgm:pt modelId="{1F4DC153-3D25-43E7-B1DB-DE906779C8A6}" type="pres">
      <dgm:prSet presAssocID="{3AA26310-E548-4B93-AB97-61B3620F84C2}" presName="parTx" presStyleLbl="revTx" presStyleIdx="2" presStyleCnt="4">
        <dgm:presLayoutVars>
          <dgm:chMax val="0"/>
          <dgm:chPref val="0"/>
        </dgm:presLayoutVars>
      </dgm:prSet>
      <dgm:spPr/>
    </dgm:pt>
    <dgm:pt modelId="{CEBB7D85-6AD8-42DE-B71D-10942054E267}" type="pres">
      <dgm:prSet presAssocID="{73CC1B1C-F547-46EF-AA08-33DF24C074FF}" presName="sibTrans" presStyleCnt="0"/>
      <dgm:spPr/>
    </dgm:pt>
    <dgm:pt modelId="{FDFC30C4-CBEC-4061-847A-28A8A51A66B2}" type="pres">
      <dgm:prSet presAssocID="{74CB35EC-8FA9-4FA6-875C-855C3140F8CB}" presName="compNode" presStyleCnt="0"/>
      <dgm:spPr/>
    </dgm:pt>
    <dgm:pt modelId="{281928F4-B850-49C7-A383-2060AA6DA983}" type="pres">
      <dgm:prSet presAssocID="{74CB35EC-8FA9-4FA6-875C-855C3140F8CB}" presName="bgRect" presStyleLbl="bgShp" presStyleIdx="3" presStyleCnt="4"/>
      <dgm:spPr/>
    </dgm:pt>
    <dgm:pt modelId="{A358BE1C-DCD0-424F-A8A5-615B24B15C25}" type="pres">
      <dgm:prSet presAssocID="{74CB35EC-8FA9-4FA6-875C-855C3140F8C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heck List"/>
        </a:ext>
      </dgm:extLst>
    </dgm:pt>
    <dgm:pt modelId="{4CB3E304-B21A-4AB6-B8B1-68E6223B2F67}" type="pres">
      <dgm:prSet presAssocID="{74CB35EC-8FA9-4FA6-875C-855C3140F8CB}" presName="spaceRect" presStyleCnt="0"/>
      <dgm:spPr/>
    </dgm:pt>
    <dgm:pt modelId="{48EDF731-637D-4EB0-B9AA-86A65522EACC}" type="pres">
      <dgm:prSet presAssocID="{74CB35EC-8FA9-4FA6-875C-855C3140F8CB}" presName="parTx" presStyleLbl="revTx" presStyleIdx="3" presStyleCnt="4">
        <dgm:presLayoutVars>
          <dgm:chMax val="0"/>
          <dgm:chPref val="0"/>
        </dgm:presLayoutVars>
      </dgm:prSet>
      <dgm:spPr/>
    </dgm:pt>
  </dgm:ptLst>
  <dgm:cxnLst>
    <dgm:cxn modelId="{019F0000-5119-48CE-8F23-4FFB86F69EE8}" type="presOf" srcId="{3AA26310-E548-4B93-AB97-61B3620F84C2}" destId="{1F4DC153-3D25-43E7-B1DB-DE906779C8A6}" srcOrd="0" destOrd="0" presId="urn:microsoft.com/office/officeart/2018/2/layout/IconVerticalSolidList"/>
    <dgm:cxn modelId="{6E3B7731-115D-4E91-A272-60E54890D7A6}" srcId="{F381AA6E-434C-4C0F-9EC0-621C0EB1248C}" destId="{3AA26310-E548-4B93-AB97-61B3620F84C2}" srcOrd="2" destOrd="0" parTransId="{5A490D1B-E4B8-4EED-AA5E-459D25586CD2}" sibTransId="{73CC1B1C-F547-46EF-AA08-33DF24C074FF}"/>
    <dgm:cxn modelId="{4DC8306E-1825-43AF-A9E3-C3EB94A6DB51}" srcId="{F381AA6E-434C-4C0F-9EC0-621C0EB1248C}" destId="{C8D66FD1-8B08-485F-BFF4-B5F1858996DF}" srcOrd="1" destOrd="0" parTransId="{581C1B38-B6B3-42B9-BE8D-0EC3B1981FFC}" sibTransId="{AB5794B8-CC6E-4BE5-9FFF-B190622BF9FD}"/>
    <dgm:cxn modelId="{4C0D694F-D34C-4CC1-8091-272597B3314B}" type="presOf" srcId="{74CB35EC-8FA9-4FA6-875C-855C3140F8CB}" destId="{48EDF731-637D-4EB0-B9AA-86A65522EACC}" srcOrd="0" destOrd="0" presId="urn:microsoft.com/office/officeart/2018/2/layout/IconVerticalSolidList"/>
    <dgm:cxn modelId="{A0F35472-D35F-4DA4-B03E-88EBF7135651}" srcId="{F381AA6E-434C-4C0F-9EC0-621C0EB1248C}" destId="{74CB35EC-8FA9-4FA6-875C-855C3140F8CB}" srcOrd="3" destOrd="0" parTransId="{6F7D677B-7CC2-47FD-A844-642A96DAE564}" sibTransId="{881365AA-BE2B-4B89-95CB-FD98462E71F3}"/>
    <dgm:cxn modelId="{23C6A182-2A32-46DB-9B3B-9F29B4C10731}" type="presOf" srcId="{C8D66FD1-8B08-485F-BFF4-B5F1858996DF}" destId="{780B1332-05BA-43EB-89F6-95C55DEF79D0}" srcOrd="0" destOrd="0" presId="urn:microsoft.com/office/officeart/2018/2/layout/IconVerticalSolidList"/>
    <dgm:cxn modelId="{8C816684-75DD-4329-9AB0-49C1071E0FF0}" type="presOf" srcId="{F381AA6E-434C-4C0F-9EC0-621C0EB1248C}" destId="{8CB765EE-7B5C-418B-A081-CEDAD3F97CDA}" srcOrd="0" destOrd="0" presId="urn:microsoft.com/office/officeart/2018/2/layout/IconVerticalSolidList"/>
    <dgm:cxn modelId="{CF539DA2-D2F3-4477-A269-814D60D67B51}" type="presOf" srcId="{1422CD5B-4CA0-4059-BADD-2C125562FC9A}" destId="{CAA2F122-EE58-4643-A70C-69DBA012B1AB}" srcOrd="0" destOrd="0" presId="urn:microsoft.com/office/officeart/2018/2/layout/IconVerticalSolidList"/>
    <dgm:cxn modelId="{F523D1F7-2E35-4A0B-9D3B-8C1F61DE2AB6}" srcId="{F381AA6E-434C-4C0F-9EC0-621C0EB1248C}" destId="{1422CD5B-4CA0-4059-BADD-2C125562FC9A}" srcOrd="0" destOrd="0" parTransId="{A0A9D27E-25E3-43DA-B515-2445C53D99EC}" sibTransId="{0F956237-C124-4D3D-AD4E-B385BF3F707B}"/>
    <dgm:cxn modelId="{902EAE7C-F6D3-40BC-8957-33C3B4448520}" type="presParOf" srcId="{8CB765EE-7B5C-418B-A081-CEDAD3F97CDA}" destId="{2C41DE8F-B020-42DB-9CFB-00F1717B14B1}" srcOrd="0" destOrd="0" presId="urn:microsoft.com/office/officeart/2018/2/layout/IconVerticalSolidList"/>
    <dgm:cxn modelId="{39BA0C3E-61CD-45D9-B843-716E7E019916}" type="presParOf" srcId="{2C41DE8F-B020-42DB-9CFB-00F1717B14B1}" destId="{7553272B-83C1-4366-887B-7EE6606FDD99}" srcOrd="0" destOrd="0" presId="urn:microsoft.com/office/officeart/2018/2/layout/IconVerticalSolidList"/>
    <dgm:cxn modelId="{61E24C60-8474-4CD3-B558-6D4682148A15}" type="presParOf" srcId="{2C41DE8F-B020-42DB-9CFB-00F1717B14B1}" destId="{86EB0DC0-7708-401C-9BB3-BDB4425FC3F8}" srcOrd="1" destOrd="0" presId="urn:microsoft.com/office/officeart/2018/2/layout/IconVerticalSolidList"/>
    <dgm:cxn modelId="{289738B3-02A6-4CFE-BD5A-099EAFB171EA}" type="presParOf" srcId="{2C41DE8F-B020-42DB-9CFB-00F1717B14B1}" destId="{4EAF43C4-054F-4B04-8200-7616EF017BB8}" srcOrd="2" destOrd="0" presId="urn:microsoft.com/office/officeart/2018/2/layout/IconVerticalSolidList"/>
    <dgm:cxn modelId="{8DE8AFB3-71E2-41FA-97D9-DE1469E88177}" type="presParOf" srcId="{2C41DE8F-B020-42DB-9CFB-00F1717B14B1}" destId="{CAA2F122-EE58-4643-A70C-69DBA012B1AB}" srcOrd="3" destOrd="0" presId="urn:microsoft.com/office/officeart/2018/2/layout/IconVerticalSolidList"/>
    <dgm:cxn modelId="{83D0229E-9A10-492C-A5E7-5A27A23F2B4E}" type="presParOf" srcId="{8CB765EE-7B5C-418B-A081-CEDAD3F97CDA}" destId="{1443F837-D01C-486D-A632-99CC4D45535D}" srcOrd="1" destOrd="0" presId="urn:microsoft.com/office/officeart/2018/2/layout/IconVerticalSolidList"/>
    <dgm:cxn modelId="{006E4810-5B41-49A6-ADD9-A5F458696BF5}" type="presParOf" srcId="{8CB765EE-7B5C-418B-A081-CEDAD3F97CDA}" destId="{0F7EACA7-4646-449D-B0ED-19ECF64FD782}" srcOrd="2" destOrd="0" presId="urn:microsoft.com/office/officeart/2018/2/layout/IconVerticalSolidList"/>
    <dgm:cxn modelId="{C7D32CE3-3209-4C65-960D-DDF4690C2407}" type="presParOf" srcId="{0F7EACA7-4646-449D-B0ED-19ECF64FD782}" destId="{3645613E-F23B-4463-A0E3-FD67675AA1B0}" srcOrd="0" destOrd="0" presId="urn:microsoft.com/office/officeart/2018/2/layout/IconVerticalSolidList"/>
    <dgm:cxn modelId="{8149ECC2-0A55-4630-A6EB-E33F2F83F35E}" type="presParOf" srcId="{0F7EACA7-4646-449D-B0ED-19ECF64FD782}" destId="{C2DEF694-34AE-45B5-A338-20C2FE3FD62F}" srcOrd="1" destOrd="0" presId="urn:microsoft.com/office/officeart/2018/2/layout/IconVerticalSolidList"/>
    <dgm:cxn modelId="{23557DD4-AD6A-459A-8CEC-8AC9F6FBFE8B}" type="presParOf" srcId="{0F7EACA7-4646-449D-B0ED-19ECF64FD782}" destId="{E6F1FC00-9399-4919-9D91-5889374D95C9}" srcOrd="2" destOrd="0" presId="urn:microsoft.com/office/officeart/2018/2/layout/IconVerticalSolidList"/>
    <dgm:cxn modelId="{285F0F8F-27CF-409E-B46E-7F748C40E6F0}" type="presParOf" srcId="{0F7EACA7-4646-449D-B0ED-19ECF64FD782}" destId="{780B1332-05BA-43EB-89F6-95C55DEF79D0}" srcOrd="3" destOrd="0" presId="urn:microsoft.com/office/officeart/2018/2/layout/IconVerticalSolidList"/>
    <dgm:cxn modelId="{CC12BAE5-71DD-4E00-A8B2-9659F115F1B2}" type="presParOf" srcId="{8CB765EE-7B5C-418B-A081-CEDAD3F97CDA}" destId="{C1BA45CB-B6BC-459E-9A97-5A15C0283159}" srcOrd="3" destOrd="0" presId="urn:microsoft.com/office/officeart/2018/2/layout/IconVerticalSolidList"/>
    <dgm:cxn modelId="{40FF8851-9890-47EA-BEA5-6F403B9ECD34}" type="presParOf" srcId="{8CB765EE-7B5C-418B-A081-CEDAD3F97CDA}" destId="{A640FBF7-D09D-4F4F-AA75-7313F7A8E0D6}" srcOrd="4" destOrd="0" presId="urn:microsoft.com/office/officeart/2018/2/layout/IconVerticalSolidList"/>
    <dgm:cxn modelId="{537FB9BB-0869-48FD-A2A0-09D7C9FD97DE}" type="presParOf" srcId="{A640FBF7-D09D-4F4F-AA75-7313F7A8E0D6}" destId="{FD263AA1-2E42-4EF7-BF08-F86A70CD84E9}" srcOrd="0" destOrd="0" presId="urn:microsoft.com/office/officeart/2018/2/layout/IconVerticalSolidList"/>
    <dgm:cxn modelId="{F8935197-3A7D-4A10-AF4C-C130D7FADC50}" type="presParOf" srcId="{A640FBF7-D09D-4F4F-AA75-7313F7A8E0D6}" destId="{7453E06D-C15D-4835-90B6-2CDB9667738B}" srcOrd="1" destOrd="0" presId="urn:microsoft.com/office/officeart/2018/2/layout/IconVerticalSolidList"/>
    <dgm:cxn modelId="{C74BE468-8249-4097-BB83-DDF9871FB7F2}" type="presParOf" srcId="{A640FBF7-D09D-4F4F-AA75-7313F7A8E0D6}" destId="{B4720C9B-EAC1-4847-9ED6-B4774544F1BF}" srcOrd="2" destOrd="0" presId="urn:microsoft.com/office/officeart/2018/2/layout/IconVerticalSolidList"/>
    <dgm:cxn modelId="{7EF9DB98-AA6F-46D4-8BC8-20D06C5623D5}" type="presParOf" srcId="{A640FBF7-D09D-4F4F-AA75-7313F7A8E0D6}" destId="{1F4DC153-3D25-43E7-B1DB-DE906779C8A6}" srcOrd="3" destOrd="0" presId="urn:microsoft.com/office/officeart/2018/2/layout/IconVerticalSolidList"/>
    <dgm:cxn modelId="{E6F0B788-C88C-45F2-84E2-63D37510CB1F}" type="presParOf" srcId="{8CB765EE-7B5C-418B-A081-CEDAD3F97CDA}" destId="{CEBB7D85-6AD8-42DE-B71D-10942054E267}" srcOrd="5" destOrd="0" presId="urn:microsoft.com/office/officeart/2018/2/layout/IconVerticalSolidList"/>
    <dgm:cxn modelId="{F9847F72-1545-42C4-BAD4-0A9EB98C7BA8}" type="presParOf" srcId="{8CB765EE-7B5C-418B-A081-CEDAD3F97CDA}" destId="{FDFC30C4-CBEC-4061-847A-28A8A51A66B2}" srcOrd="6" destOrd="0" presId="urn:microsoft.com/office/officeart/2018/2/layout/IconVerticalSolidList"/>
    <dgm:cxn modelId="{4BA46137-8FE2-482B-B3E1-E92B16B1AF38}" type="presParOf" srcId="{FDFC30C4-CBEC-4061-847A-28A8A51A66B2}" destId="{281928F4-B850-49C7-A383-2060AA6DA983}" srcOrd="0" destOrd="0" presId="urn:microsoft.com/office/officeart/2018/2/layout/IconVerticalSolidList"/>
    <dgm:cxn modelId="{99C07501-4E7C-4DD5-9A52-AB8566126FAC}" type="presParOf" srcId="{FDFC30C4-CBEC-4061-847A-28A8A51A66B2}" destId="{A358BE1C-DCD0-424F-A8A5-615B24B15C25}" srcOrd="1" destOrd="0" presId="urn:microsoft.com/office/officeart/2018/2/layout/IconVerticalSolidList"/>
    <dgm:cxn modelId="{464CD4B1-D857-4874-8AAE-D6334524D629}" type="presParOf" srcId="{FDFC30C4-CBEC-4061-847A-28A8A51A66B2}" destId="{4CB3E304-B21A-4AB6-B8B1-68E6223B2F67}" srcOrd="2" destOrd="0" presId="urn:microsoft.com/office/officeart/2018/2/layout/IconVerticalSolidList"/>
    <dgm:cxn modelId="{492F41D2-CB48-46BD-A9BF-CC4ED86E0BC8}" type="presParOf" srcId="{FDFC30C4-CBEC-4061-847A-28A8A51A66B2}" destId="{48EDF731-637D-4EB0-B9AA-86A65522EAC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83D4B2-74F2-45FA-808E-46C48D16538A}"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6DEB79B-9D56-48DF-A6B0-A2EE0CB086BA}">
      <dgm:prSet/>
      <dgm:spPr/>
      <dgm:t>
        <a:bodyPr/>
        <a:lstStyle/>
        <a:p>
          <a:pPr>
            <a:lnSpc>
              <a:spcPct val="100000"/>
            </a:lnSpc>
          </a:pPr>
          <a:r>
            <a:rPr lang="en-US" b="1"/>
            <a:t>Equity</a:t>
          </a:r>
          <a:endParaRPr lang="en-US"/>
        </a:p>
      </dgm:t>
    </dgm:pt>
    <dgm:pt modelId="{0DF25DFC-7B31-4C0F-A374-4D8222217CFA}" type="parTrans" cxnId="{36B36CF5-B398-4CD0-90A4-80B0658FD8D5}">
      <dgm:prSet/>
      <dgm:spPr/>
      <dgm:t>
        <a:bodyPr/>
        <a:lstStyle/>
        <a:p>
          <a:endParaRPr lang="en-US"/>
        </a:p>
      </dgm:t>
    </dgm:pt>
    <dgm:pt modelId="{79772E3E-CC94-450C-8585-DAF9210A9BC0}" type="sibTrans" cxnId="{36B36CF5-B398-4CD0-90A4-80B0658FD8D5}">
      <dgm:prSet/>
      <dgm:spPr/>
      <dgm:t>
        <a:bodyPr/>
        <a:lstStyle/>
        <a:p>
          <a:endParaRPr lang="en-US"/>
        </a:p>
      </dgm:t>
    </dgm:pt>
    <dgm:pt modelId="{E7477DED-83B1-46C7-A2A9-6AC9C5742419}">
      <dgm:prSet/>
      <dgm:spPr/>
      <dgm:t>
        <a:bodyPr/>
        <a:lstStyle/>
        <a:p>
          <a:pPr>
            <a:lnSpc>
              <a:spcPct val="100000"/>
            </a:lnSpc>
          </a:pPr>
          <a:r>
            <a:rPr lang="en-US" b="1"/>
            <a:t>Health and Safety </a:t>
          </a:r>
          <a:endParaRPr lang="en-US"/>
        </a:p>
      </dgm:t>
    </dgm:pt>
    <dgm:pt modelId="{DA4E3617-553F-44BE-848F-8446C4698034}" type="parTrans" cxnId="{455467EC-CAC4-4133-988A-E6E77A4DD175}">
      <dgm:prSet/>
      <dgm:spPr/>
      <dgm:t>
        <a:bodyPr/>
        <a:lstStyle/>
        <a:p>
          <a:endParaRPr lang="en-US"/>
        </a:p>
      </dgm:t>
    </dgm:pt>
    <dgm:pt modelId="{66FB15C6-7700-4CB7-9DE0-63D236A77C49}" type="sibTrans" cxnId="{455467EC-CAC4-4133-988A-E6E77A4DD175}">
      <dgm:prSet/>
      <dgm:spPr/>
      <dgm:t>
        <a:bodyPr/>
        <a:lstStyle/>
        <a:p>
          <a:endParaRPr lang="en-US"/>
        </a:p>
      </dgm:t>
    </dgm:pt>
    <dgm:pt modelId="{EC25F62B-9268-420C-AA69-49485E920986}">
      <dgm:prSet/>
      <dgm:spPr/>
      <dgm:t>
        <a:bodyPr/>
        <a:lstStyle/>
        <a:p>
          <a:pPr>
            <a:lnSpc>
              <a:spcPct val="100000"/>
            </a:lnSpc>
          </a:pPr>
          <a:r>
            <a:rPr lang="en-US" b="1" dirty="0"/>
            <a:t>Mobility, Connectivity, and Convenience</a:t>
          </a:r>
          <a:endParaRPr lang="en-US" dirty="0"/>
        </a:p>
      </dgm:t>
    </dgm:pt>
    <dgm:pt modelId="{B111BD22-7442-4AD1-9106-8750B440B1A6}" type="parTrans" cxnId="{1A4B7899-D6A2-4FF6-9BF1-F743E0513B39}">
      <dgm:prSet/>
      <dgm:spPr/>
      <dgm:t>
        <a:bodyPr/>
        <a:lstStyle/>
        <a:p>
          <a:endParaRPr lang="en-US"/>
        </a:p>
      </dgm:t>
    </dgm:pt>
    <dgm:pt modelId="{3D2134AF-2D64-44B3-8E70-F7E1AEA3C40E}" type="sibTrans" cxnId="{1A4B7899-D6A2-4FF6-9BF1-F743E0513B39}">
      <dgm:prSet/>
      <dgm:spPr/>
      <dgm:t>
        <a:bodyPr/>
        <a:lstStyle/>
        <a:p>
          <a:endParaRPr lang="en-US"/>
        </a:p>
      </dgm:t>
    </dgm:pt>
    <dgm:pt modelId="{59B281EE-B528-4AA4-8904-FB743C24A942}">
      <dgm:prSet/>
      <dgm:spPr/>
      <dgm:t>
        <a:bodyPr/>
        <a:lstStyle/>
        <a:p>
          <a:pPr>
            <a:lnSpc>
              <a:spcPct val="100000"/>
            </a:lnSpc>
          </a:pPr>
          <a:r>
            <a:rPr lang="en-US" b="1" dirty="0"/>
            <a:t>Sustainability</a:t>
          </a:r>
          <a:endParaRPr lang="en-US" dirty="0"/>
        </a:p>
      </dgm:t>
    </dgm:pt>
    <dgm:pt modelId="{4F906A4B-5BCE-4E79-83E0-AD2F5DD5D993}" type="parTrans" cxnId="{2E78BB88-AB64-45D3-AE9F-90E5A25B1A68}">
      <dgm:prSet/>
      <dgm:spPr/>
      <dgm:t>
        <a:bodyPr/>
        <a:lstStyle/>
        <a:p>
          <a:endParaRPr lang="en-US"/>
        </a:p>
      </dgm:t>
    </dgm:pt>
    <dgm:pt modelId="{4DABD091-6F7C-4605-9971-2B6DD14129A5}" type="sibTrans" cxnId="{2E78BB88-AB64-45D3-AE9F-90E5A25B1A68}">
      <dgm:prSet/>
      <dgm:spPr/>
      <dgm:t>
        <a:bodyPr/>
        <a:lstStyle/>
        <a:p>
          <a:endParaRPr lang="en-US"/>
        </a:p>
      </dgm:t>
    </dgm:pt>
    <dgm:pt modelId="{4BA27579-F60C-405A-945E-E7BBA583179C}">
      <dgm:prSet/>
      <dgm:spPr/>
      <dgm:t>
        <a:bodyPr/>
        <a:lstStyle/>
        <a:p>
          <a:pPr>
            <a:lnSpc>
              <a:spcPct val="100000"/>
            </a:lnSpc>
          </a:pPr>
          <a:r>
            <a:rPr lang="en-US" b="1"/>
            <a:t>Coordination</a:t>
          </a:r>
          <a:endParaRPr lang="en-US"/>
        </a:p>
      </dgm:t>
    </dgm:pt>
    <dgm:pt modelId="{4EB7ADF9-79D8-4CCB-B8FD-31F8DF2FFA0C}" type="parTrans" cxnId="{332D75BB-314A-4801-A5A4-3B6384D3DBC8}">
      <dgm:prSet/>
      <dgm:spPr/>
      <dgm:t>
        <a:bodyPr/>
        <a:lstStyle/>
        <a:p>
          <a:endParaRPr lang="en-US"/>
        </a:p>
      </dgm:t>
    </dgm:pt>
    <dgm:pt modelId="{51C2C19A-A95C-486B-81E1-655AFAE71712}" type="sibTrans" cxnId="{332D75BB-314A-4801-A5A4-3B6384D3DBC8}">
      <dgm:prSet/>
      <dgm:spPr/>
      <dgm:t>
        <a:bodyPr/>
        <a:lstStyle/>
        <a:p>
          <a:endParaRPr lang="en-US"/>
        </a:p>
      </dgm:t>
    </dgm:pt>
    <dgm:pt modelId="{1D4C7A0F-DF6D-492C-B6CD-834B042CF82C}">
      <dgm:prSet/>
      <dgm:spPr/>
      <dgm:t>
        <a:bodyPr/>
        <a:lstStyle/>
        <a:p>
          <a:pPr>
            <a:lnSpc>
              <a:spcPct val="100000"/>
            </a:lnSpc>
          </a:pPr>
          <a:r>
            <a:rPr lang="en-US" b="1"/>
            <a:t>Information, Marketing, and Technology</a:t>
          </a:r>
          <a:endParaRPr lang="en-US"/>
        </a:p>
      </dgm:t>
    </dgm:pt>
    <dgm:pt modelId="{71AE903A-88C5-4BC8-925E-3209CF1A6077}" type="parTrans" cxnId="{ED2CBCE7-7707-43F6-905F-42D48FC0936B}">
      <dgm:prSet/>
      <dgm:spPr/>
      <dgm:t>
        <a:bodyPr/>
        <a:lstStyle/>
        <a:p>
          <a:endParaRPr lang="en-US"/>
        </a:p>
      </dgm:t>
    </dgm:pt>
    <dgm:pt modelId="{1B1726F6-7508-4255-AF1E-5DBFBB4CAAC4}" type="sibTrans" cxnId="{ED2CBCE7-7707-43F6-905F-42D48FC0936B}">
      <dgm:prSet/>
      <dgm:spPr/>
      <dgm:t>
        <a:bodyPr/>
        <a:lstStyle/>
        <a:p>
          <a:endParaRPr lang="en-US"/>
        </a:p>
      </dgm:t>
    </dgm:pt>
    <dgm:pt modelId="{8923DFD2-5F28-4EA9-A213-E763FE0351A9}" type="pres">
      <dgm:prSet presAssocID="{7683D4B2-74F2-45FA-808E-46C48D16538A}" presName="root" presStyleCnt="0">
        <dgm:presLayoutVars>
          <dgm:dir/>
          <dgm:resizeHandles val="exact"/>
        </dgm:presLayoutVars>
      </dgm:prSet>
      <dgm:spPr/>
    </dgm:pt>
    <dgm:pt modelId="{F326425C-8655-448E-93C0-18FA5CB370BB}" type="pres">
      <dgm:prSet presAssocID="{66DEB79B-9D56-48DF-A6B0-A2EE0CB086BA}" presName="compNode" presStyleCnt="0"/>
      <dgm:spPr/>
    </dgm:pt>
    <dgm:pt modelId="{B235A557-6173-4083-AB37-FE98FB33908E}" type="pres">
      <dgm:prSet presAssocID="{66DEB79B-9D56-48DF-A6B0-A2EE0CB086B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Handshake with solid fill"/>
        </a:ext>
      </dgm:extLst>
    </dgm:pt>
    <dgm:pt modelId="{47FE5163-1096-49A5-B3B3-B7916191CFD3}" type="pres">
      <dgm:prSet presAssocID="{66DEB79B-9D56-48DF-A6B0-A2EE0CB086BA}" presName="spaceRect" presStyleCnt="0"/>
      <dgm:spPr/>
    </dgm:pt>
    <dgm:pt modelId="{E113C60C-2E5A-4BC3-95B3-DA0F87CEAA5D}" type="pres">
      <dgm:prSet presAssocID="{66DEB79B-9D56-48DF-A6B0-A2EE0CB086BA}" presName="textRect" presStyleLbl="revTx" presStyleIdx="0" presStyleCnt="6">
        <dgm:presLayoutVars>
          <dgm:chMax val="1"/>
          <dgm:chPref val="1"/>
        </dgm:presLayoutVars>
      </dgm:prSet>
      <dgm:spPr/>
    </dgm:pt>
    <dgm:pt modelId="{B26FA418-BDB4-470F-ACD5-D0FF5C93A01D}" type="pres">
      <dgm:prSet presAssocID="{79772E3E-CC94-450C-8585-DAF9210A9BC0}" presName="sibTrans" presStyleCnt="0"/>
      <dgm:spPr/>
    </dgm:pt>
    <dgm:pt modelId="{2960CB18-5E01-46ED-9370-5B49B7904040}" type="pres">
      <dgm:prSet presAssocID="{E7477DED-83B1-46C7-A2A9-6AC9C5742419}" presName="compNode" presStyleCnt="0"/>
      <dgm:spPr/>
    </dgm:pt>
    <dgm:pt modelId="{B5271C55-5EC2-4175-852A-23ED569C2CC7}" type="pres">
      <dgm:prSet presAssocID="{E7477DED-83B1-46C7-A2A9-6AC9C5742419}"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dical"/>
        </a:ext>
      </dgm:extLst>
    </dgm:pt>
    <dgm:pt modelId="{17558882-4035-4DAF-87B7-24508C032B26}" type="pres">
      <dgm:prSet presAssocID="{E7477DED-83B1-46C7-A2A9-6AC9C5742419}" presName="spaceRect" presStyleCnt="0"/>
      <dgm:spPr/>
    </dgm:pt>
    <dgm:pt modelId="{E27B1E8E-2285-4CA0-96B6-13F8D0C3E709}" type="pres">
      <dgm:prSet presAssocID="{E7477DED-83B1-46C7-A2A9-6AC9C5742419}" presName="textRect" presStyleLbl="revTx" presStyleIdx="1" presStyleCnt="6">
        <dgm:presLayoutVars>
          <dgm:chMax val="1"/>
          <dgm:chPref val="1"/>
        </dgm:presLayoutVars>
      </dgm:prSet>
      <dgm:spPr/>
    </dgm:pt>
    <dgm:pt modelId="{C2EA7FF2-66B1-414B-8123-35002152CA0A}" type="pres">
      <dgm:prSet presAssocID="{66FB15C6-7700-4CB7-9DE0-63D236A77C49}" presName="sibTrans" presStyleCnt="0"/>
      <dgm:spPr/>
    </dgm:pt>
    <dgm:pt modelId="{133A8F8E-F050-4FC7-ADE7-7068DC30738F}" type="pres">
      <dgm:prSet presAssocID="{EC25F62B-9268-420C-AA69-49485E920986}" presName="compNode" presStyleCnt="0"/>
      <dgm:spPr/>
    </dgm:pt>
    <dgm:pt modelId="{BE368C77-DB5A-42E7-ACF8-E14D688E19C6}" type="pres">
      <dgm:prSet presAssocID="{EC25F62B-9268-420C-AA69-49485E920986}"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us"/>
        </a:ext>
      </dgm:extLst>
    </dgm:pt>
    <dgm:pt modelId="{44C9A981-C946-4224-833D-A81531363C92}" type="pres">
      <dgm:prSet presAssocID="{EC25F62B-9268-420C-AA69-49485E920986}" presName="spaceRect" presStyleCnt="0"/>
      <dgm:spPr/>
    </dgm:pt>
    <dgm:pt modelId="{52ADCF59-8BB1-4BD4-966F-721E72130B53}" type="pres">
      <dgm:prSet presAssocID="{EC25F62B-9268-420C-AA69-49485E920986}" presName="textRect" presStyleLbl="revTx" presStyleIdx="2" presStyleCnt="6">
        <dgm:presLayoutVars>
          <dgm:chMax val="1"/>
          <dgm:chPref val="1"/>
        </dgm:presLayoutVars>
      </dgm:prSet>
      <dgm:spPr/>
    </dgm:pt>
    <dgm:pt modelId="{D7C15CDA-8105-4645-8869-32C8D62579EF}" type="pres">
      <dgm:prSet presAssocID="{3D2134AF-2D64-44B3-8E70-F7E1AEA3C40E}" presName="sibTrans" presStyleCnt="0"/>
      <dgm:spPr/>
    </dgm:pt>
    <dgm:pt modelId="{51EB87B5-D5C1-42E2-9F61-5B702F3DA829}" type="pres">
      <dgm:prSet presAssocID="{59B281EE-B528-4AA4-8904-FB743C24A942}" presName="compNode" presStyleCnt="0"/>
      <dgm:spPr/>
    </dgm:pt>
    <dgm:pt modelId="{C9B3A853-C973-4368-9285-72241CF69527}" type="pres">
      <dgm:prSet presAssocID="{59B281EE-B528-4AA4-8904-FB743C24A94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ustainability"/>
        </a:ext>
      </dgm:extLst>
    </dgm:pt>
    <dgm:pt modelId="{94C88BF0-6243-47E3-99FD-CEDA2095A711}" type="pres">
      <dgm:prSet presAssocID="{59B281EE-B528-4AA4-8904-FB743C24A942}" presName="spaceRect" presStyleCnt="0"/>
      <dgm:spPr/>
    </dgm:pt>
    <dgm:pt modelId="{0FC5D4AD-581A-4758-AB6E-09EDDBB2BECD}" type="pres">
      <dgm:prSet presAssocID="{59B281EE-B528-4AA4-8904-FB743C24A942}" presName="textRect" presStyleLbl="revTx" presStyleIdx="3" presStyleCnt="6">
        <dgm:presLayoutVars>
          <dgm:chMax val="1"/>
          <dgm:chPref val="1"/>
        </dgm:presLayoutVars>
      </dgm:prSet>
      <dgm:spPr/>
    </dgm:pt>
    <dgm:pt modelId="{6DA65BC9-811A-4B1C-AEC4-8F2B574D753E}" type="pres">
      <dgm:prSet presAssocID="{4DABD091-6F7C-4605-9971-2B6DD14129A5}" presName="sibTrans" presStyleCnt="0"/>
      <dgm:spPr/>
    </dgm:pt>
    <dgm:pt modelId="{734DC230-F8A0-48F8-A025-16D1673A77F2}" type="pres">
      <dgm:prSet presAssocID="{4BA27579-F60C-405A-945E-E7BBA583179C}" presName="compNode" presStyleCnt="0"/>
      <dgm:spPr/>
    </dgm:pt>
    <dgm:pt modelId="{85A601BA-5224-4F3F-A68B-DAAD982B4FF6}" type="pres">
      <dgm:prSet presAssocID="{4BA27579-F60C-405A-945E-E7BBA583179C}"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Flowchart"/>
        </a:ext>
      </dgm:extLst>
    </dgm:pt>
    <dgm:pt modelId="{D8D3F257-EC26-4BF8-BC66-543E300CC1F7}" type="pres">
      <dgm:prSet presAssocID="{4BA27579-F60C-405A-945E-E7BBA583179C}" presName="spaceRect" presStyleCnt="0"/>
      <dgm:spPr/>
    </dgm:pt>
    <dgm:pt modelId="{02399C9F-28BF-4E72-A67E-27DEA6F54B67}" type="pres">
      <dgm:prSet presAssocID="{4BA27579-F60C-405A-945E-E7BBA583179C}" presName="textRect" presStyleLbl="revTx" presStyleIdx="4" presStyleCnt="6">
        <dgm:presLayoutVars>
          <dgm:chMax val="1"/>
          <dgm:chPref val="1"/>
        </dgm:presLayoutVars>
      </dgm:prSet>
      <dgm:spPr/>
    </dgm:pt>
    <dgm:pt modelId="{A0AA2A9D-7B3F-40A6-85EA-481932242037}" type="pres">
      <dgm:prSet presAssocID="{51C2C19A-A95C-486B-81E1-655AFAE71712}" presName="sibTrans" presStyleCnt="0"/>
      <dgm:spPr/>
    </dgm:pt>
    <dgm:pt modelId="{5EA2383D-C9BF-4E4E-82B1-5665D3B52D1D}" type="pres">
      <dgm:prSet presAssocID="{1D4C7A0F-DF6D-492C-B6CD-834B042CF82C}" presName="compNode" presStyleCnt="0"/>
      <dgm:spPr/>
    </dgm:pt>
    <dgm:pt modelId="{C35D2671-F4E1-41C3-9FB8-1ABEA74EABD8}" type="pres">
      <dgm:prSet presAssocID="{1D4C7A0F-DF6D-492C-B6CD-834B042CF82C}"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Advertising"/>
        </a:ext>
      </dgm:extLst>
    </dgm:pt>
    <dgm:pt modelId="{C4F5486A-86D7-49CC-9906-C750D7331662}" type="pres">
      <dgm:prSet presAssocID="{1D4C7A0F-DF6D-492C-B6CD-834B042CF82C}" presName="spaceRect" presStyleCnt="0"/>
      <dgm:spPr/>
    </dgm:pt>
    <dgm:pt modelId="{0C3C029F-707B-4CBF-8C82-D0626897CC4F}" type="pres">
      <dgm:prSet presAssocID="{1D4C7A0F-DF6D-492C-B6CD-834B042CF82C}" presName="textRect" presStyleLbl="revTx" presStyleIdx="5" presStyleCnt="6">
        <dgm:presLayoutVars>
          <dgm:chMax val="1"/>
          <dgm:chPref val="1"/>
        </dgm:presLayoutVars>
      </dgm:prSet>
      <dgm:spPr/>
    </dgm:pt>
  </dgm:ptLst>
  <dgm:cxnLst>
    <dgm:cxn modelId="{3E06A405-B972-43B1-86AE-184BAD0F2434}" type="presOf" srcId="{59B281EE-B528-4AA4-8904-FB743C24A942}" destId="{0FC5D4AD-581A-4758-AB6E-09EDDBB2BECD}" srcOrd="0" destOrd="0" presId="urn:microsoft.com/office/officeart/2018/2/layout/IconLabelList"/>
    <dgm:cxn modelId="{E0D6E82F-2ED7-4E92-97B0-B8AA01F92C60}" type="presOf" srcId="{E7477DED-83B1-46C7-A2A9-6AC9C5742419}" destId="{E27B1E8E-2285-4CA0-96B6-13F8D0C3E709}" srcOrd="0" destOrd="0" presId="urn:microsoft.com/office/officeart/2018/2/layout/IconLabelList"/>
    <dgm:cxn modelId="{2C126941-3408-4527-AAF1-69E40279D18E}" type="presOf" srcId="{1D4C7A0F-DF6D-492C-B6CD-834B042CF82C}" destId="{0C3C029F-707B-4CBF-8C82-D0626897CC4F}" srcOrd="0" destOrd="0" presId="urn:microsoft.com/office/officeart/2018/2/layout/IconLabelList"/>
    <dgm:cxn modelId="{7DFB9973-E8B7-4D04-961C-025DB789539B}" type="presOf" srcId="{EC25F62B-9268-420C-AA69-49485E920986}" destId="{52ADCF59-8BB1-4BD4-966F-721E72130B53}" srcOrd="0" destOrd="0" presId="urn:microsoft.com/office/officeart/2018/2/layout/IconLabelList"/>
    <dgm:cxn modelId="{2E78BB88-AB64-45D3-AE9F-90E5A25B1A68}" srcId="{7683D4B2-74F2-45FA-808E-46C48D16538A}" destId="{59B281EE-B528-4AA4-8904-FB743C24A942}" srcOrd="3" destOrd="0" parTransId="{4F906A4B-5BCE-4E79-83E0-AD2F5DD5D993}" sibTransId="{4DABD091-6F7C-4605-9971-2B6DD14129A5}"/>
    <dgm:cxn modelId="{1A4B7899-D6A2-4FF6-9BF1-F743E0513B39}" srcId="{7683D4B2-74F2-45FA-808E-46C48D16538A}" destId="{EC25F62B-9268-420C-AA69-49485E920986}" srcOrd="2" destOrd="0" parTransId="{B111BD22-7442-4AD1-9106-8750B440B1A6}" sibTransId="{3D2134AF-2D64-44B3-8E70-F7E1AEA3C40E}"/>
    <dgm:cxn modelId="{D750E59E-A6D1-40BA-B8E3-A969FE1B944A}" type="presOf" srcId="{7683D4B2-74F2-45FA-808E-46C48D16538A}" destId="{8923DFD2-5F28-4EA9-A213-E763FE0351A9}" srcOrd="0" destOrd="0" presId="urn:microsoft.com/office/officeart/2018/2/layout/IconLabelList"/>
    <dgm:cxn modelId="{2B1444A9-CFA2-4E84-841C-1F3EECC03C5C}" type="presOf" srcId="{66DEB79B-9D56-48DF-A6B0-A2EE0CB086BA}" destId="{E113C60C-2E5A-4BC3-95B3-DA0F87CEAA5D}" srcOrd="0" destOrd="0" presId="urn:microsoft.com/office/officeart/2018/2/layout/IconLabelList"/>
    <dgm:cxn modelId="{332D75BB-314A-4801-A5A4-3B6384D3DBC8}" srcId="{7683D4B2-74F2-45FA-808E-46C48D16538A}" destId="{4BA27579-F60C-405A-945E-E7BBA583179C}" srcOrd="4" destOrd="0" parTransId="{4EB7ADF9-79D8-4CCB-B8FD-31F8DF2FFA0C}" sibTransId="{51C2C19A-A95C-486B-81E1-655AFAE71712}"/>
    <dgm:cxn modelId="{3157F6E6-A3EA-457B-961D-2FCB62A1BE71}" type="presOf" srcId="{4BA27579-F60C-405A-945E-E7BBA583179C}" destId="{02399C9F-28BF-4E72-A67E-27DEA6F54B67}" srcOrd="0" destOrd="0" presId="urn:microsoft.com/office/officeart/2018/2/layout/IconLabelList"/>
    <dgm:cxn modelId="{ED2CBCE7-7707-43F6-905F-42D48FC0936B}" srcId="{7683D4B2-74F2-45FA-808E-46C48D16538A}" destId="{1D4C7A0F-DF6D-492C-B6CD-834B042CF82C}" srcOrd="5" destOrd="0" parTransId="{71AE903A-88C5-4BC8-925E-3209CF1A6077}" sibTransId="{1B1726F6-7508-4255-AF1E-5DBFBB4CAAC4}"/>
    <dgm:cxn modelId="{455467EC-CAC4-4133-988A-E6E77A4DD175}" srcId="{7683D4B2-74F2-45FA-808E-46C48D16538A}" destId="{E7477DED-83B1-46C7-A2A9-6AC9C5742419}" srcOrd="1" destOrd="0" parTransId="{DA4E3617-553F-44BE-848F-8446C4698034}" sibTransId="{66FB15C6-7700-4CB7-9DE0-63D236A77C49}"/>
    <dgm:cxn modelId="{36B36CF5-B398-4CD0-90A4-80B0658FD8D5}" srcId="{7683D4B2-74F2-45FA-808E-46C48D16538A}" destId="{66DEB79B-9D56-48DF-A6B0-A2EE0CB086BA}" srcOrd="0" destOrd="0" parTransId="{0DF25DFC-7B31-4C0F-A374-4D8222217CFA}" sibTransId="{79772E3E-CC94-450C-8585-DAF9210A9BC0}"/>
    <dgm:cxn modelId="{E73A7FBC-F55A-4C54-A17C-4A45F7E7FA9B}" type="presParOf" srcId="{8923DFD2-5F28-4EA9-A213-E763FE0351A9}" destId="{F326425C-8655-448E-93C0-18FA5CB370BB}" srcOrd="0" destOrd="0" presId="urn:microsoft.com/office/officeart/2018/2/layout/IconLabelList"/>
    <dgm:cxn modelId="{1647E265-ADA1-4B9A-B686-8F6077B067A5}" type="presParOf" srcId="{F326425C-8655-448E-93C0-18FA5CB370BB}" destId="{B235A557-6173-4083-AB37-FE98FB33908E}" srcOrd="0" destOrd="0" presId="urn:microsoft.com/office/officeart/2018/2/layout/IconLabelList"/>
    <dgm:cxn modelId="{C59BC7A3-0829-4E83-9CCF-03A43057127A}" type="presParOf" srcId="{F326425C-8655-448E-93C0-18FA5CB370BB}" destId="{47FE5163-1096-49A5-B3B3-B7916191CFD3}" srcOrd="1" destOrd="0" presId="urn:microsoft.com/office/officeart/2018/2/layout/IconLabelList"/>
    <dgm:cxn modelId="{DD2A5495-C05D-494B-8CB1-7B500AE30189}" type="presParOf" srcId="{F326425C-8655-448E-93C0-18FA5CB370BB}" destId="{E113C60C-2E5A-4BC3-95B3-DA0F87CEAA5D}" srcOrd="2" destOrd="0" presId="urn:microsoft.com/office/officeart/2018/2/layout/IconLabelList"/>
    <dgm:cxn modelId="{B94EBB9F-8ECF-4B12-92C1-6A7269093E1B}" type="presParOf" srcId="{8923DFD2-5F28-4EA9-A213-E763FE0351A9}" destId="{B26FA418-BDB4-470F-ACD5-D0FF5C93A01D}" srcOrd="1" destOrd="0" presId="urn:microsoft.com/office/officeart/2018/2/layout/IconLabelList"/>
    <dgm:cxn modelId="{62FA31D9-D03E-4BBA-9B43-64604C269F46}" type="presParOf" srcId="{8923DFD2-5F28-4EA9-A213-E763FE0351A9}" destId="{2960CB18-5E01-46ED-9370-5B49B7904040}" srcOrd="2" destOrd="0" presId="urn:microsoft.com/office/officeart/2018/2/layout/IconLabelList"/>
    <dgm:cxn modelId="{471763F5-8035-45F5-851F-B767700DD943}" type="presParOf" srcId="{2960CB18-5E01-46ED-9370-5B49B7904040}" destId="{B5271C55-5EC2-4175-852A-23ED569C2CC7}" srcOrd="0" destOrd="0" presId="urn:microsoft.com/office/officeart/2018/2/layout/IconLabelList"/>
    <dgm:cxn modelId="{949FD54F-1FD4-4055-8A0A-0B8FC074916E}" type="presParOf" srcId="{2960CB18-5E01-46ED-9370-5B49B7904040}" destId="{17558882-4035-4DAF-87B7-24508C032B26}" srcOrd="1" destOrd="0" presId="urn:microsoft.com/office/officeart/2018/2/layout/IconLabelList"/>
    <dgm:cxn modelId="{7ACEF0B1-B426-41B7-9ADE-1E3E4BC4641C}" type="presParOf" srcId="{2960CB18-5E01-46ED-9370-5B49B7904040}" destId="{E27B1E8E-2285-4CA0-96B6-13F8D0C3E709}" srcOrd="2" destOrd="0" presId="urn:microsoft.com/office/officeart/2018/2/layout/IconLabelList"/>
    <dgm:cxn modelId="{1636D428-60D9-4D5A-BF63-1E6D0C411AFC}" type="presParOf" srcId="{8923DFD2-5F28-4EA9-A213-E763FE0351A9}" destId="{C2EA7FF2-66B1-414B-8123-35002152CA0A}" srcOrd="3" destOrd="0" presId="urn:microsoft.com/office/officeart/2018/2/layout/IconLabelList"/>
    <dgm:cxn modelId="{5851C6B9-07CE-4B47-AAE8-3C2F783FA2E3}" type="presParOf" srcId="{8923DFD2-5F28-4EA9-A213-E763FE0351A9}" destId="{133A8F8E-F050-4FC7-ADE7-7068DC30738F}" srcOrd="4" destOrd="0" presId="urn:microsoft.com/office/officeart/2018/2/layout/IconLabelList"/>
    <dgm:cxn modelId="{59EC8B37-73F4-4CE5-91BA-80968E20A7D7}" type="presParOf" srcId="{133A8F8E-F050-4FC7-ADE7-7068DC30738F}" destId="{BE368C77-DB5A-42E7-ACF8-E14D688E19C6}" srcOrd="0" destOrd="0" presId="urn:microsoft.com/office/officeart/2018/2/layout/IconLabelList"/>
    <dgm:cxn modelId="{5AA319F6-C689-4FE4-880C-F66D16407B39}" type="presParOf" srcId="{133A8F8E-F050-4FC7-ADE7-7068DC30738F}" destId="{44C9A981-C946-4224-833D-A81531363C92}" srcOrd="1" destOrd="0" presId="urn:microsoft.com/office/officeart/2018/2/layout/IconLabelList"/>
    <dgm:cxn modelId="{30605692-F2DF-405D-9BA2-05721B2AE09A}" type="presParOf" srcId="{133A8F8E-F050-4FC7-ADE7-7068DC30738F}" destId="{52ADCF59-8BB1-4BD4-966F-721E72130B53}" srcOrd="2" destOrd="0" presId="urn:microsoft.com/office/officeart/2018/2/layout/IconLabelList"/>
    <dgm:cxn modelId="{5ACECE2C-2715-4818-9565-A9CCE4D8FE5A}" type="presParOf" srcId="{8923DFD2-5F28-4EA9-A213-E763FE0351A9}" destId="{D7C15CDA-8105-4645-8869-32C8D62579EF}" srcOrd="5" destOrd="0" presId="urn:microsoft.com/office/officeart/2018/2/layout/IconLabelList"/>
    <dgm:cxn modelId="{EA0A1583-F608-40A6-9803-549B49B9EF19}" type="presParOf" srcId="{8923DFD2-5F28-4EA9-A213-E763FE0351A9}" destId="{51EB87B5-D5C1-42E2-9F61-5B702F3DA829}" srcOrd="6" destOrd="0" presId="urn:microsoft.com/office/officeart/2018/2/layout/IconLabelList"/>
    <dgm:cxn modelId="{E2529F68-E831-41A7-ADF7-58C0A491CB60}" type="presParOf" srcId="{51EB87B5-D5C1-42E2-9F61-5B702F3DA829}" destId="{C9B3A853-C973-4368-9285-72241CF69527}" srcOrd="0" destOrd="0" presId="urn:microsoft.com/office/officeart/2018/2/layout/IconLabelList"/>
    <dgm:cxn modelId="{69025573-D756-4EE3-A5A8-D480EA254774}" type="presParOf" srcId="{51EB87B5-D5C1-42E2-9F61-5B702F3DA829}" destId="{94C88BF0-6243-47E3-99FD-CEDA2095A711}" srcOrd="1" destOrd="0" presId="urn:microsoft.com/office/officeart/2018/2/layout/IconLabelList"/>
    <dgm:cxn modelId="{A118AFAD-570D-4674-9C00-3B7C1C10A991}" type="presParOf" srcId="{51EB87B5-D5C1-42E2-9F61-5B702F3DA829}" destId="{0FC5D4AD-581A-4758-AB6E-09EDDBB2BECD}" srcOrd="2" destOrd="0" presId="urn:microsoft.com/office/officeart/2018/2/layout/IconLabelList"/>
    <dgm:cxn modelId="{6375A371-7AC8-474C-9AEC-0AE4E74FEE3A}" type="presParOf" srcId="{8923DFD2-5F28-4EA9-A213-E763FE0351A9}" destId="{6DA65BC9-811A-4B1C-AEC4-8F2B574D753E}" srcOrd="7" destOrd="0" presId="urn:microsoft.com/office/officeart/2018/2/layout/IconLabelList"/>
    <dgm:cxn modelId="{39A03154-A0E4-4A75-9197-8D5BBA311F23}" type="presParOf" srcId="{8923DFD2-5F28-4EA9-A213-E763FE0351A9}" destId="{734DC230-F8A0-48F8-A025-16D1673A77F2}" srcOrd="8" destOrd="0" presId="urn:microsoft.com/office/officeart/2018/2/layout/IconLabelList"/>
    <dgm:cxn modelId="{6A233887-0F93-44C0-81B5-A69C7D548951}" type="presParOf" srcId="{734DC230-F8A0-48F8-A025-16D1673A77F2}" destId="{85A601BA-5224-4F3F-A68B-DAAD982B4FF6}" srcOrd="0" destOrd="0" presId="urn:microsoft.com/office/officeart/2018/2/layout/IconLabelList"/>
    <dgm:cxn modelId="{AE9B6870-8BA0-4C1B-B17B-2349566ADF7A}" type="presParOf" srcId="{734DC230-F8A0-48F8-A025-16D1673A77F2}" destId="{D8D3F257-EC26-4BF8-BC66-543E300CC1F7}" srcOrd="1" destOrd="0" presId="urn:microsoft.com/office/officeart/2018/2/layout/IconLabelList"/>
    <dgm:cxn modelId="{E4863DDA-87C2-4F58-A458-718AC6C89B7D}" type="presParOf" srcId="{734DC230-F8A0-48F8-A025-16D1673A77F2}" destId="{02399C9F-28BF-4E72-A67E-27DEA6F54B67}" srcOrd="2" destOrd="0" presId="urn:microsoft.com/office/officeart/2018/2/layout/IconLabelList"/>
    <dgm:cxn modelId="{E307CD15-993B-4FAA-AC16-C9921821AA0F}" type="presParOf" srcId="{8923DFD2-5F28-4EA9-A213-E763FE0351A9}" destId="{A0AA2A9D-7B3F-40A6-85EA-481932242037}" srcOrd="9" destOrd="0" presId="urn:microsoft.com/office/officeart/2018/2/layout/IconLabelList"/>
    <dgm:cxn modelId="{A54DDB3E-C3C3-40BB-98FC-5C6784135427}" type="presParOf" srcId="{8923DFD2-5F28-4EA9-A213-E763FE0351A9}" destId="{5EA2383D-C9BF-4E4E-82B1-5665D3B52D1D}" srcOrd="10" destOrd="0" presId="urn:microsoft.com/office/officeart/2018/2/layout/IconLabelList"/>
    <dgm:cxn modelId="{FC946F55-458F-41D8-BF98-B400FDD355FF}" type="presParOf" srcId="{5EA2383D-C9BF-4E4E-82B1-5665D3B52D1D}" destId="{C35D2671-F4E1-41C3-9FB8-1ABEA74EABD8}" srcOrd="0" destOrd="0" presId="urn:microsoft.com/office/officeart/2018/2/layout/IconLabelList"/>
    <dgm:cxn modelId="{ECA2F94F-3136-4E87-8A8C-EE1D0FA0640A}" type="presParOf" srcId="{5EA2383D-C9BF-4E4E-82B1-5665D3B52D1D}" destId="{C4F5486A-86D7-49CC-9906-C750D7331662}" srcOrd="1" destOrd="0" presId="urn:microsoft.com/office/officeart/2018/2/layout/IconLabelList"/>
    <dgm:cxn modelId="{25C0ACA2-D4B8-455F-AD8A-06CB8A6CFE21}" type="presParOf" srcId="{5EA2383D-C9BF-4E4E-82B1-5665D3B52D1D}" destId="{0C3C029F-707B-4CBF-8C82-D0626897CC4F}"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83D4B2-74F2-45FA-808E-46C48D16538A}"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6DEB79B-9D56-48DF-A6B0-A2EE0CB086BA}">
      <dgm:prSet custT="1"/>
      <dgm:spPr/>
      <dgm:t>
        <a:bodyPr/>
        <a:lstStyle/>
        <a:p>
          <a:pPr>
            <a:lnSpc>
              <a:spcPct val="100000"/>
            </a:lnSpc>
          </a:pPr>
          <a:r>
            <a:rPr lang="en-US" sz="1400" b="1" dirty="0"/>
            <a:t>Capital and Infrastructure Plan: </a:t>
          </a:r>
          <a:r>
            <a:rPr lang="en-US" sz="1400" b="0" dirty="0"/>
            <a:t>provides a programmatic approach to support transit operations with rider amenities and infrastructure</a:t>
          </a:r>
          <a:endParaRPr lang="en-US" sz="1400" b="1" dirty="0"/>
        </a:p>
      </dgm:t>
    </dgm:pt>
    <dgm:pt modelId="{0DF25DFC-7B31-4C0F-A374-4D8222217CFA}" type="parTrans" cxnId="{36B36CF5-B398-4CD0-90A4-80B0658FD8D5}">
      <dgm:prSet/>
      <dgm:spPr/>
      <dgm:t>
        <a:bodyPr/>
        <a:lstStyle/>
        <a:p>
          <a:endParaRPr lang="en-US"/>
        </a:p>
      </dgm:t>
    </dgm:pt>
    <dgm:pt modelId="{79772E3E-CC94-450C-8585-DAF9210A9BC0}" type="sibTrans" cxnId="{36B36CF5-B398-4CD0-90A4-80B0658FD8D5}">
      <dgm:prSet/>
      <dgm:spPr/>
      <dgm:t>
        <a:bodyPr/>
        <a:lstStyle/>
        <a:p>
          <a:endParaRPr lang="en-US"/>
        </a:p>
      </dgm:t>
    </dgm:pt>
    <dgm:pt modelId="{E7477DED-83B1-46C7-A2A9-6AC9C5742419}">
      <dgm:prSet custT="1"/>
      <dgm:spPr/>
      <dgm:t>
        <a:bodyPr/>
        <a:lstStyle/>
        <a:p>
          <a:pPr>
            <a:lnSpc>
              <a:spcPct val="100000"/>
            </a:lnSpc>
          </a:pPr>
          <a:r>
            <a:rPr lang="en-US" sz="1400" b="1" dirty="0"/>
            <a:t>Staffing Considerations: </a:t>
          </a:r>
          <a:r>
            <a:rPr lang="en-US" sz="1400" b="0" dirty="0"/>
            <a:t>considers additional staffing needed over time as service increases </a:t>
          </a:r>
          <a:endParaRPr lang="en-US" sz="1400" dirty="0"/>
        </a:p>
      </dgm:t>
    </dgm:pt>
    <dgm:pt modelId="{DA4E3617-553F-44BE-848F-8446C4698034}" type="parTrans" cxnId="{455467EC-CAC4-4133-988A-E6E77A4DD175}">
      <dgm:prSet/>
      <dgm:spPr/>
      <dgm:t>
        <a:bodyPr/>
        <a:lstStyle/>
        <a:p>
          <a:endParaRPr lang="en-US"/>
        </a:p>
      </dgm:t>
    </dgm:pt>
    <dgm:pt modelId="{66FB15C6-7700-4CB7-9DE0-63D236A77C49}" type="sibTrans" cxnId="{455467EC-CAC4-4133-988A-E6E77A4DD175}">
      <dgm:prSet/>
      <dgm:spPr/>
      <dgm:t>
        <a:bodyPr/>
        <a:lstStyle/>
        <a:p>
          <a:endParaRPr lang="en-US"/>
        </a:p>
      </dgm:t>
    </dgm:pt>
    <dgm:pt modelId="{EC25F62B-9268-420C-AA69-49485E920986}">
      <dgm:prSet custT="1"/>
      <dgm:spPr/>
      <dgm:t>
        <a:bodyPr/>
        <a:lstStyle/>
        <a:p>
          <a:pPr>
            <a:lnSpc>
              <a:spcPct val="100000"/>
            </a:lnSpc>
          </a:pPr>
          <a:r>
            <a:rPr lang="en-US" sz="1400" b="1" dirty="0"/>
            <a:t>Management, Marketing, and Information Plan: </a:t>
          </a:r>
          <a:r>
            <a:rPr lang="en-US" sz="1400" b="0" dirty="0"/>
            <a:t>helps publicize and encourage people to use transit</a:t>
          </a:r>
          <a:endParaRPr lang="en-US" sz="1400" dirty="0"/>
        </a:p>
      </dgm:t>
    </dgm:pt>
    <dgm:pt modelId="{B111BD22-7442-4AD1-9106-8750B440B1A6}" type="parTrans" cxnId="{1A4B7899-D6A2-4FF6-9BF1-F743E0513B39}">
      <dgm:prSet/>
      <dgm:spPr/>
      <dgm:t>
        <a:bodyPr/>
        <a:lstStyle/>
        <a:p>
          <a:endParaRPr lang="en-US"/>
        </a:p>
      </dgm:t>
    </dgm:pt>
    <dgm:pt modelId="{3D2134AF-2D64-44B3-8E70-F7E1AEA3C40E}" type="sibTrans" cxnId="{1A4B7899-D6A2-4FF6-9BF1-F743E0513B39}">
      <dgm:prSet/>
      <dgm:spPr/>
      <dgm:t>
        <a:bodyPr/>
        <a:lstStyle/>
        <a:p>
          <a:endParaRPr lang="en-US"/>
        </a:p>
      </dgm:t>
    </dgm:pt>
    <dgm:pt modelId="{59B281EE-B528-4AA4-8904-FB743C24A942}">
      <dgm:prSet custT="1"/>
      <dgm:spPr/>
      <dgm:t>
        <a:bodyPr/>
        <a:lstStyle/>
        <a:p>
          <a:pPr>
            <a:lnSpc>
              <a:spcPct val="100000"/>
            </a:lnSpc>
          </a:pPr>
          <a:r>
            <a:rPr lang="en-US" sz="1400" b="1" dirty="0"/>
            <a:t>Governance: </a:t>
          </a:r>
          <a:r>
            <a:rPr lang="en-US" sz="1400" b="0" dirty="0"/>
            <a:t>presents coordination opportunities, staff commitments, costs, and benefits based on specified concepts and considerations</a:t>
          </a:r>
          <a:endParaRPr lang="en-US" sz="1400" dirty="0"/>
        </a:p>
      </dgm:t>
    </dgm:pt>
    <dgm:pt modelId="{4F906A4B-5BCE-4E79-83E0-AD2F5DD5D993}" type="parTrans" cxnId="{2E78BB88-AB64-45D3-AE9F-90E5A25B1A68}">
      <dgm:prSet/>
      <dgm:spPr/>
      <dgm:t>
        <a:bodyPr/>
        <a:lstStyle/>
        <a:p>
          <a:endParaRPr lang="en-US"/>
        </a:p>
      </dgm:t>
    </dgm:pt>
    <dgm:pt modelId="{4DABD091-6F7C-4605-9971-2B6DD14129A5}" type="sibTrans" cxnId="{2E78BB88-AB64-45D3-AE9F-90E5A25B1A68}">
      <dgm:prSet/>
      <dgm:spPr/>
      <dgm:t>
        <a:bodyPr/>
        <a:lstStyle/>
        <a:p>
          <a:endParaRPr lang="en-US"/>
        </a:p>
      </dgm:t>
    </dgm:pt>
    <dgm:pt modelId="{4BA27579-F60C-405A-945E-E7BBA583179C}">
      <dgm:prSet custT="1"/>
      <dgm:spPr/>
      <dgm:t>
        <a:bodyPr/>
        <a:lstStyle/>
        <a:p>
          <a:pPr>
            <a:lnSpc>
              <a:spcPct val="100000"/>
            </a:lnSpc>
          </a:pPr>
          <a:r>
            <a:rPr lang="en-US" sz="1400" b="1" dirty="0"/>
            <a:t>System Performance Monitoring: </a:t>
          </a:r>
          <a:r>
            <a:rPr lang="en-US" sz="1400" b="0" dirty="0"/>
            <a:t>enables a dynamic system where service adjustments can be implemented and justified following performance evaluations</a:t>
          </a:r>
          <a:endParaRPr lang="en-US" sz="1400" dirty="0"/>
        </a:p>
      </dgm:t>
    </dgm:pt>
    <dgm:pt modelId="{4EB7ADF9-79D8-4CCB-B8FD-31F8DF2FFA0C}" type="parTrans" cxnId="{332D75BB-314A-4801-A5A4-3B6384D3DBC8}">
      <dgm:prSet/>
      <dgm:spPr/>
      <dgm:t>
        <a:bodyPr/>
        <a:lstStyle/>
        <a:p>
          <a:endParaRPr lang="en-US"/>
        </a:p>
      </dgm:t>
    </dgm:pt>
    <dgm:pt modelId="{51C2C19A-A95C-486B-81E1-655AFAE71712}" type="sibTrans" cxnId="{332D75BB-314A-4801-A5A4-3B6384D3DBC8}">
      <dgm:prSet/>
      <dgm:spPr/>
      <dgm:t>
        <a:bodyPr/>
        <a:lstStyle/>
        <a:p>
          <a:endParaRPr lang="en-US"/>
        </a:p>
      </dgm:t>
    </dgm:pt>
    <dgm:pt modelId="{8923DFD2-5F28-4EA9-A213-E763FE0351A9}" type="pres">
      <dgm:prSet presAssocID="{7683D4B2-74F2-45FA-808E-46C48D16538A}" presName="root" presStyleCnt="0">
        <dgm:presLayoutVars>
          <dgm:dir/>
          <dgm:resizeHandles val="exact"/>
        </dgm:presLayoutVars>
      </dgm:prSet>
      <dgm:spPr/>
    </dgm:pt>
    <dgm:pt modelId="{F326425C-8655-448E-93C0-18FA5CB370BB}" type="pres">
      <dgm:prSet presAssocID="{66DEB79B-9D56-48DF-A6B0-A2EE0CB086BA}" presName="compNode" presStyleCnt="0"/>
      <dgm:spPr/>
    </dgm:pt>
    <dgm:pt modelId="{B235A557-6173-4083-AB37-FE98FB33908E}" type="pres">
      <dgm:prSet presAssocID="{66DEB79B-9D56-48DF-A6B0-A2EE0CB086BA}"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Fuel with solid fill"/>
        </a:ext>
      </dgm:extLst>
    </dgm:pt>
    <dgm:pt modelId="{47FE5163-1096-49A5-B3B3-B7916191CFD3}" type="pres">
      <dgm:prSet presAssocID="{66DEB79B-9D56-48DF-A6B0-A2EE0CB086BA}" presName="spaceRect" presStyleCnt="0"/>
      <dgm:spPr/>
    </dgm:pt>
    <dgm:pt modelId="{E113C60C-2E5A-4BC3-95B3-DA0F87CEAA5D}" type="pres">
      <dgm:prSet presAssocID="{66DEB79B-9D56-48DF-A6B0-A2EE0CB086BA}" presName="textRect" presStyleLbl="revTx" presStyleIdx="0" presStyleCnt="5">
        <dgm:presLayoutVars>
          <dgm:chMax val="1"/>
          <dgm:chPref val="1"/>
        </dgm:presLayoutVars>
      </dgm:prSet>
      <dgm:spPr/>
    </dgm:pt>
    <dgm:pt modelId="{B26FA418-BDB4-470F-ACD5-D0FF5C93A01D}" type="pres">
      <dgm:prSet presAssocID="{79772E3E-CC94-450C-8585-DAF9210A9BC0}" presName="sibTrans" presStyleCnt="0"/>
      <dgm:spPr/>
    </dgm:pt>
    <dgm:pt modelId="{2960CB18-5E01-46ED-9370-5B49B7904040}" type="pres">
      <dgm:prSet presAssocID="{E7477DED-83B1-46C7-A2A9-6AC9C5742419}" presName="compNode" presStyleCnt="0"/>
      <dgm:spPr/>
    </dgm:pt>
    <dgm:pt modelId="{B5271C55-5EC2-4175-852A-23ED569C2CC7}" type="pres">
      <dgm:prSet presAssocID="{E7477DED-83B1-46C7-A2A9-6AC9C574241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Employee badge with solid fill"/>
        </a:ext>
      </dgm:extLst>
    </dgm:pt>
    <dgm:pt modelId="{17558882-4035-4DAF-87B7-24508C032B26}" type="pres">
      <dgm:prSet presAssocID="{E7477DED-83B1-46C7-A2A9-6AC9C5742419}" presName="spaceRect" presStyleCnt="0"/>
      <dgm:spPr/>
    </dgm:pt>
    <dgm:pt modelId="{E27B1E8E-2285-4CA0-96B6-13F8D0C3E709}" type="pres">
      <dgm:prSet presAssocID="{E7477DED-83B1-46C7-A2A9-6AC9C5742419}" presName="textRect" presStyleLbl="revTx" presStyleIdx="1" presStyleCnt="5">
        <dgm:presLayoutVars>
          <dgm:chMax val="1"/>
          <dgm:chPref val="1"/>
        </dgm:presLayoutVars>
      </dgm:prSet>
      <dgm:spPr/>
    </dgm:pt>
    <dgm:pt modelId="{C2EA7FF2-66B1-414B-8123-35002152CA0A}" type="pres">
      <dgm:prSet presAssocID="{66FB15C6-7700-4CB7-9DE0-63D236A77C49}" presName="sibTrans" presStyleCnt="0"/>
      <dgm:spPr/>
    </dgm:pt>
    <dgm:pt modelId="{133A8F8E-F050-4FC7-ADE7-7068DC30738F}" type="pres">
      <dgm:prSet presAssocID="{EC25F62B-9268-420C-AA69-49485E920986}" presName="compNode" presStyleCnt="0"/>
      <dgm:spPr/>
    </dgm:pt>
    <dgm:pt modelId="{BE368C77-DB5A-42E7-ACF8-E14D688E19C6}" type="pres">
      <dgm:prSet presAssocID="{EC25F62B-9268-420C-AA69-49485E920986}"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Newspaper with solid fill"/>
        </a:ext>
      </dgm:extLst>
    </dgm:pt>
    <dgm:pt modelId="{44C9A981-C946-4224-833D-A81531363C92}" type="pres">
      <dgm:prSet presAssocID="{EC25F62B-9268-420C-AA69-49485E920986}" presName="spaceRect" presStyleCnt="0"/>
      <dgm:spPr/>
    </dgm:pt>
    <dgm:pt modelId="{52ADCF59-8BB1-4BD4-966F-721E72130B53}" type="pres">
      <dgm:prSet presAssocID="{EC25F62B-9268-420C-AA69-49485E920986}" presName="textRect" presStyleLbl="revTx" presStyleIdx="2" presStyleCnt="5">
        <dgm:presLayoutVars>
          <dgm:chMax val="1"/>
          <dgm:chPref val="1"/>
        </dgm:presLayoutVars>
      </dgm:prSet>
      <dgm:spPr/>
    </dgm:pt>
    <dgm:pt modelId="{D7C15CDA-8105-4645-8869-32C8D62579EF}" type="pres">
      <dgm:prSet presAssocID="{3D2134AF-2D64-44B3-8E70-F7E1AEA3C40E}" presName="sibTrans" presStyleCnt="0"/>
      <dgm:spPr/>
    </dgm:pt>
    <dgm:pt modelId="{51EB87B5-D5C1-42E2-9F61-5B702F3DA829}" type="pres">
      <dgm:prSet presAssocID="{59B281EE-B528-4AA4-8904-FB743C24A942}" presName="compNode" presStyleCnt="0"/>
      <dgm:spPr/>
    </dgm:pt>
    <dgm:pt modelId="{C9B3A853-C973-4368-9285-72241CF69527}" type="pres">
      <dgm:prSet presAssocID="{59B281EE-B528-4AA4-8904-FB743C24A94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Branching diagram with solid fill"/>
        </a:ext>
      </dgm:extLst>
    </dgm:pt>
    <dgm:pt modelId="{94C88BF0-6243-47E3-99FD-CEDA2095A711}" type="pres">
      <dgm:prSet presAssocID="{59B281EE-B528-4AA4-8904-FB743C24A942}" presName="spaceRect" presStyleCnt="0"/>
      <dgm:spPr/>
    </dgm:pt>
    <dgm:pt modelId="{0FC5D4AD-581A-4758-AB6E-09EDDBB2BECD}" type="pres">
      <dgm:prSet presAssocID="{59B281EE-B528-4AA4-8904-FB743C24A942}" presName="textRect" presStyleLbl="revTx" presStyleIdx="3" presStyleCnt="5">
        <dgm:presLayoutVars>
          <dgm:chMax val="1"/>
          <dgm:chPref val="1"/>
        </dgm:presLayoutVars>
      </dgm:prSet>
      <dgm:spPr/>
    </dgm:pt>
    <dgm:pt modelId="{6DA65BC9-811A-4B1C-AEC4-8F2B574D753E}" type="pres">
      <dgm:prSet presAssocID="{4DABD091-6F7C-4605-9971-2B6DD14129A5}" presName="sibTrans" presStyleCnt="0"/>
      <dgm:spPr/>
    </dgm:pt>
    <dgm:pt modelId="{734DC230-F8A0-48F8-A025-16D1673A77F2}" type="pres">
      <dgm:prSet presAssocID="{4BA27579-F60C-405A-945E-E7BBA583179C}" presName="compNode" presStyleCnt="0"/>
      <dgm:spPr/>
    </dgm:pt>
    <dgm:pt modelId="{85A601BA-5224-4F3F-A68B-DAAD982B4FF6}" type="pres">
      <dgm:prSet presAssocID="{4BA27579-F60C-405A-945E-E7BBA583179C}"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Upward trend with solid fill"/>
        </a:ext>
      </dgm:extLst>
    </dgm:pt>
    <dgm:pt modelId="{D8D3F257-EC26-4BF8-BC66-543E300CC1F7}" type="pres">
      <dgm:prSet presAssocID="{4BA27579-F60C-405A-945E-E7BBA583179C}" presName="spaceRect" presStyleCnt="0"/>
      <dgm:spPr/>
    </dgm:pt>
    <dgm:pt modelId="{02399C9F-28BF-4E72-A67E-27DEA6F54B67}" type="pres">
      <dgm:prSet presAssocID="{4BA27579-F60C-405A-945E-E7BBA583179C}" presName="textRect" presStyleLbl="revTx" presStyleIdx="4" presStyleCnt="5">
        <dgm:presLayoutVars>
          <dgm:chMax val="1"/>
          <dgm:chPref val="1"/>
        </dgm:presLayoutVars>
      </dgm:prSet>
      <dgm:spPr/>
    </dgm:pt>
  </dgm:ptLst>
  <dgm:cxnLst>
    <dgm:cxn modelId="{3E06A405-B972-43B1-86AE-184BAD0F2434}" type="presOf" srcId="{59B281EE-B528-4AA4-8904-FB743C24A942}" destId="{0FC5D4AD-581A-4758-AB6E-09EDDBB2BECD}" srcOrd="0" destOrd="0" presId="urn:microsoft.com/office/officeart/2018/2/layout/IconLabelList"/>
    <dgm:cxn modelId="{E0D6E82F-2ED7-4E92-97B0-B8AA01F92C60}" type="presOf" srcId="{E7477DED-83B1-46C7-A2A9-6AC9C5742419}" destId="{E27B1E8E-2285-4CA0-96B6-13F8D0C3E709}" srcOrd="0" destOrd="0" presId="urn:microsoft.com/office/officeart/2018/2/layout/IconLabelList"/>
    <dgm:cxn modelId="{7DFB9973-E8B7-4D04-961C-025DB789539B}" type="presOf" srcId="{EC25F62B-9268-420C-AA69-49485E920986}" destId="{52ADCF59-8BB1-4BD4-966F-721E72130B53}" srcOrd="0" destOrd="0" presId="urn:microsoft.com/office/officeart/2018/2/layout/IconLabelList"/>
    <dgm:cxn modelId="{2E78BB88-AB64-45D3-AE9F-90E5A25B1A68}" srcId="{7683D4B2-74F2-45FA-808E-46C48D16538A}" destId="{59B281EE-B528-4AA4-8904-FB743C24A942}" srcOrd="3" destOrd="0" parTransId="{4F906A4B-5BCE-4E79-83E0-AD2F5DD5D993}" sibTransId="{4DABD091-6F7C-4605-9971-2B6DD14129A5}"/>
    <dgm:cxn modelId="{1A4B7899-D6A2-4FF6-9BF1-F743E0513B39}" srcId="{7683D4B2-74F2-45FA-808E-46C48D16538A}" destId="{EC25F62B-9268-420C-AA69-49485E920986}" srcOrd="2" destOrd="0" parTransId="{B111BD22-7442-4AD1-9106-8750B440B1A6}" sibTransId="{3D2134AF-2D64-44B3-8E70-F7E1AEA3C40E}"/>
    <dgm:cxn modelId="{D750E59E-A6D1-40BA-B8E3-A969FE1B944A}" type="presOf" srcId="{7683D4B2-74F2-45FA-808E-46C48D16538A}" destId="{8923DFD2-5F28-4EA9-A213-E763FE0351A9}" srcOrd="0" destOrd="0" presId="urn:microsoft.com/office/officeart/2018/2/layout/IconLabelList"/>
    <dgm:cxn modelId="{2B1444A9-CFA2-4E84-841C-1F3EECC03C5C}" type="presOf" srcId="{66DEB79B-9D56-48DF-A6B0-A2EE0CB086BA}" destId="{E113C60C-2E5A-4BC3-95B3-DA0F87CEAA5D}" srcOrd="0" destOrd="0" presId="urn:microsoft.com/office/officeart/2018/2/layout/IconLabelList"/>
    <dgm:cxn modelId="{332D75BB-314A-4801-A5A4-3B6384D3DBC8}" srcId="{7683D4B2-74F2-45FA-808E-46C48D16538A}" destId="{4BA27579-F60C-405A-945E-E7BBA583179C}" srcOrd="4" destOrd="0" parTransId="{4EB7ADF9-79D8-4CCB-B8FD-31F8DF2FFA0C}" sibTransId="{51C2C19A-A95C-486B-81E1-655AFAE71712}"/>
    <dgm:cxn modelId="{3157F6E6-A3EA-457B-961D-2FCB62A1BE71}" type="presOf" srcId="{4BA27579-F60C-405A-945E-E7BBA583179C}" destId="{02399C9F-28BF-4E72-A67E-27DEA6F54B67}" srcOrd="0" destOrd="0" presId="urn:microsoft.com/office/officeart/2018/2/layout/IconLabelList"/>
    <dgm:cxn modelId="{455467EC-CAC4-4133-988A-E6E77A4DD175}" srcId="{7683D4B2-74F2-45FA-808E-46C48D16538A}" destId="{E7477DED-83B1-46C7-A2A9-6AC9C5742419}" srcOrd="1" destOrd="0" parTransId="{DA4E3617-553F-44BE-848F-8446C4698034}" sibTransId="{66FB15C6-7700-4CB7-9DE0-63D236A77C49}"/>
    <dgm:cxn modelId="{36B36CF5-B398-4CD0-90A4-80B0658FD8D5}" srcId="{7683D4B2-74F2-45FA-808E-46C48D16538A}" destId="{66DEB79B-9D56-48DF-A6B0-A2EE0CB086BA}" srcOrd="0" destOrd="0" parTransId="{0DF25DFC-7B31-4C0F-A374-4D8222217CFA}" sibTransId="{79772E3E-CC94-450C-8585-DAF9210A9BC0}"/>
    <dgm:cxn modelId="{E73A7FBC-F55A-4C54-A17C-4A45F7E7FA9B}" type="presParOf" srcId="{8923DFD2-5F28-4EA9-A213-E763FE0351A9}" destId="{F326425C-8655-448E-93C0-18FA5CB370BB}" srcOrd="0" destOrd="0" presId="urn:microsoft.com/office/officeart/2018/2/layout/IconLabelList"/>
    <dgm:cxn modelId="{1647E265-ADA1-4B9A-B686-8F6077B067A5}" type="presParOf" srcId="{F326425C-8655-448E-93C0-18FA5CB370BB}" destId="{B235A557-6173-4083-AB37-FE98FB33908E}" srcOrd="0" destOrd="0" presId="urn:microsoft.com/office/officeart/2018/2/layout/IconLabelList"/>
    <dgm:cxn modelId="{C59BC7A3-0829-4E83-9CCF-03A43057127A}" type="presParOf" srcId="{F326425C-8655-448E-93C0-18FA5CB370BB}" destId="{47FE5163-1096-49A5-B3B3-B7916191CFD3}" srcOrd="1" destOrd="0" presId="urn:microsoft.com/office/officeart/2018/2/layout/IconLabelList"/>
    <dgm:cxn modelId="{DD2A5495-C05D-494B-8CB1-7B500AE30189}" type="presParOf" srcId="{F326425C-8655-448E-93C0-18FA5CB370BB}" destId="{E113C60C-2E5A-4BC3-95B3-DA0F87CEAA5D}" srcOrd="2" destOrd="0" presId="urn:microsoft.com/office/officeart/2018/2/layout/IconLabelList"/>
    <dgm:cxn modelId="{B94EBB9F-8ECF-4B12-92C1-6A7269093E1B}" type="presParOf" srcId="{8923DFD2-5F28-4EA9-A213-E763FE0351A9}" destId="{B26FA418-BDB4-470F-ACD5-D0FF5C93A01D}" srcOrd="1" destOrd="0" presId="urn:microsoft.com/office/officeart/2018/2/layout/IconLabelList"/>
    <dgm:cxn modelId="{62FA31D9-D03E-4BBA-9B43-64604C269F46}" type="presParOf" srcId="{8923DFD2-5F28-4EA9-A213-E763FE0351A9}" destId="{2960CB18-5E01-46ED-9370-5B49B7904040}" srcOrd="2" destOrd="0" presId="urn:microsoft.com/office/officeart/2018/2/layout/IconLabelList"/>
    <dgm:cxn modelId="{471763F5-8035-45F5-851F-B767700DD943}" type="presParOf" srcId="{2960CB18-5E01-46ED-9370-5B49B7904040}" destId="{B5271C55-5EC2-4175-852A-23ED569C2CC7}" srcOrd="0" destOrd="0" presId="urn:microsoft.com/office/officeart/2018/2/layout/IconLabelList"/>
    <dgm:cxn modelId="{949FD54F-1FD4-4055-8A0A-0B8FC074916E}" type="presParOf" srcId="{2960CB18-5E01-46ED-9370-5B49B7904040}" destId="{17558882-4035-4DAF-87B7-24508C032B26}" srcOrd="1" destOrd="0" presId="urn:microsoft.com/office/officeart/2018/2/layout/IconLabelList"/>
    <dgm:cxn modelId="{7ACEF0B1-B426-41B7-9ADE-1E3E4BC4641C}" type="presParOf" srcId="{2960CB18-5E01-46ED-9370-5B49B7904040}" destId="{E27B1E8E-2285-4CA0-96B6-13F8D0C3E709}" srcOrd="2" destOrd="0" presId="urn:microsoft.com/office/officeart/2018/2/layout/IconLabelList"/>
    <dgm:cxn modelId="{1636D428-60D9-4D5A-BF63-1E6D0C411AFC}" type="presParOf" srcId="{8923DFD2-5F28-4EA9-A213-E763FE0351A9}" destId="{C2EA7FF2-66B1-414B-8123-35002152CA0A}" srcOrd="3" destOrd="0" presId="urn:microsoft.com/office/officeart/2018/2/layout/IconLabelList"/>
    <dgm:cxn modelId="{5851C6B9-07CE-4B47-AAE8-3C2F783FA2E3}" type="presParOf" srcId="{8923DFD2-5F28-4EA9-A213-E763FE0351A9}" destId="{133A8F8E-F050-4FC7-ADE7-7068DC30738F}" srcOrd="4" destOrd="0" presId="urn:microsoft.com/office/officeart/2018/2/layout/IconLabelList"/>
    <dgm:cxn modelId="{59EC8B37-73F4-4CE5-91BA-80968E20A7D7}" type="presParOf" srcId="{133A8F8E-F050-4FC7-ADE7-7068DC30738F}" destId="{BE368C77-DB5A-42E7-ACF8-E14D688E19C6}" srcOrd="0" destOrd="0" presId="urn:microsoft.com/office/officeart/2018/2/layout/IconLabelList"/>
    <dgm:cxn modelId="{5AA319F6-C689-4FE4-880C-F66D16407B39}" type="presParOf" srcId="{133A8F8E-F050-4FC7-ADE7-7068DC30738F}" destId="{44C9A981-C946-4224-833D-A81531363C92}" srcOrd="1" destOrd="0" presId="urn:microsoft.com/office/officeart/2018/2/layout/IconLabelList"/>
    <dgm:cxn modelId="{30605692-F2DF-405D-9BA2-05721B2AE09A}" type="presParOf" srcId="{133A8F8E-F050-4FC7-ADE7-7068DC30738F}" destId="{52ADCF59-8BB1-4BD4-966F-721E72130B53}" srcOrd="2" destOrd="0" presId="urn:microsoft.com/office/officeart/2018/2/layout/IconLabelList"/>
    <dgm:cxn modelId="{5ACECE2C-2715-4818-9565-A9CCE4D8FE5A}" type="presParOf" srcId="{8923DFD2-5F28-4EA9-A213-E763FE0351A9}" destId="{D7C15CDA-8105-4645-8869-32C8D62579EF}" srcOrd="5" destOrd="0" presId="urn:microsoft.com/office/officeart/2018/2/layout/IconLabelList"/>
    <dgm:cxn modelId="{EA0A1583-F608-40A6-9803-549B49B9EF19}" type="presParOf" srcId="{8923DFD2-5F28-4EA9-A213-E763FE0351A9}" destId="{51EB87B5-D5C1-42E2-9F61-5B702F3DA829}" srcOrd="6" destOrd="0" presId="urn:microsoft.com/office/officeart/2018/2/layout/IconLabelList"/>
    <dgm:cxn modelId="{E2529F68-E831-41A7-ADF7-58C0A491CB60}" type="presParOf" srcId="{51EB87B5-D5C1-42E2-9F61-5B702F3DA829}" destId="{C9B3A853-C973-4368-9285-72241CF69527}" srcOrd="0" destOrd="0" presId="urn:microsoft.com/office/officeart/2018/2/layout/IconLabelList"/>
    <dgm:cxn modelId="{69025573-D756-4EE3-A5A8-D480EA254774}" type="presParOf" srcId="{51EB87B5-D5C1-42E2-9F61-5B702F3DA829}" destId="{94C88BF0-6243-47E3-99FD-CEDA2095A711}" srcOrd="1" destOrd="0" presId="urn:microsoft.com/office/officeart/2018/2/layout/IconLabelList"/>
    <dgm:cxn modelId="{A118AFAD-570D-4674-9C00-3B7C1C10A991}" type="presParOf" srcId="{51EB87B5-D5C1-42E2-9F61-5B702F3DA829}" destId="{0FC5D4AD-581A-4758-AB6E-09EDDBB2BECD}" srcOrd="2" destOrd="0" presId="urn:microsoft.com/office/officeart/2018/2/layout/IconLabelList"/>
    <dgm:cxn modelId="{6375A371-7AC8-474C-9AEC-0AE4E74FEE3A}" type="presParOf" srcId="{8923DFD2-5F28-4EA9-A213-E763FE0351A9}" destId="{6DA65BC9-811A-4B1C-AEC4-8F2B574D753E}" srcOrd="7" destOrd="0" presId="urn:microsoft.com/office/officeart/2018/2/layout/IconLabelList"/>
    <dgm:cxn modelId="{39A03154-A0E4-4A75-9197-8D5BBA311F23}" type="presParOf" srcId="{8923DFD2-5F28-4EA9-A213-E763FE0351A9}" destId="{734DC230-F8A0-48F8-A025-16D1673A77F2}" srcOrd="8" destOrd="0" presId="urn:microsoft.com/office/officeart/2018/2/layout/IconLabelList"/>
    <dgm:cxn modelId="{6A233887-0F93-44C0-81B5-A69C7D548951}" type="presParOf" srcId="{734DC230-F8A0-48F8-A025-16D1673A77F2}" destId="{85A601BA-5224-4F3F-A68B-DAAD982B4FF6}" srcOrd="0" destOrd="0" presId="urn:microsoft.com/office/officeart/2018/2/layout/IconLabelList"/>
    <dgm:cxn modelId="{AE9B6870-8BA0-4C1B-B17B-2349566ADF7A}" type="presParOf" srcId="{734DC230-F8A0-48F8-A025-16D1673A77F2}" destId="{D8D3F257-EC26-4BF8-BC66-543E300CC1F7}" srcOrd="1" destOrd="0" presId="urn:microsoft.com/office/officeart/2018/2/layout/IconLabelList"/>
    <dgm:cxn modelId="{E4863DDA-87C2-4F58-A458-718AC6C89B7D}" type="presParOf" srcId="{734DC230-F8A0-48F8-A025-16D1673A77F2}" destId="{02399C9F-28BF-4E72-A67E-27DEA6F54B67}"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6B58D19-1F5A-4691-972F-D764B59891B4}"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en-US"/>
        </a:p>
      </dgm:t>
    </dgm:pt>
    <dgm:pt modelId="{492FBC13-788A-432D-A66B-4E27B1E400DE}">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atin typeface="Century Gothic" panose="020B0502020202020204" pitchFamily="34" charset="0"/>
              <a:ea typeface="Times New Roman" panose="02020603050405020304" pitchFamily="18" charset="0"/>
              <a:cs typeface="Times New Roman" panose="02020603050405020304" pitchFamily="18" charset="0"/>
            </a:rPr>
            <a:t>How well do these recommendations meet your expectations for transit service in the county?</a:t>
          </a:r>
          <a:endParaRPr lang="en-US" dirty="0"/>
        </a:p>
      </dgm:t>
    </dgm:pt>
    <dgm:pt modelId="{62FAFCB5-8E2B-4FB2-9707-AA18F45F1F43}" type="parTrans" cxnId="{1BB6010E-0627-44CF-8102-F81351A93085}">
      <dgm:prSet/>
      <dgm:spPr/>
      <dgm:t>
        <a:bodyPr/>
        <a:lstStyle/>
        <a:p>
          <a:endParaRPr lang="en-US"/>
        </a:p>
      </dgm:t>
    </dgm:pt>
    <dgm:pt modelId="{AA3BCB09-041C-40FC-A6E8-93523DC61A06}" type="sibTrans" cxnId="{1BB6010E-0627-44CF-8102-F81351A93085}">
      <dgm:prSet/>
      <dgm:spPr/>
      <dgm:t>
        <a:bodyPr/>
        <a:lstStyle/>
        <a:p>
          <a:endParaRPr lang="en-US"/>
        </a:p>
      </dgm:t>
    </dgm:pt>
    <dgm:pt modelId="{D5A5A8D8-AB84-4C78-97C1-37056FD4DC31}">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atin typeface="Century Gothic" panose="020B0502020202020204" pitchFamily="34" charset="0"/>
              <a:ea typeface="Times New Roman" panose="02020603050405020304" pitchFamily="18" charset="0"/>
              <a:cs typeface="Times New Roman" panose="02020603050405020304" pitchFamily="18" charset="0"/>
            </a:rPr>
            <a:t>What implementation considerations should be added or modified?</a:t>
          </a:r>
          <a:endParaRPr lang="en-US" dirty="0">
            <a:effectLst/>
            <a:latin typeface="Century Gothic" panose="020B0502020202020204" pitchFamily="34" charset="0"/>
            <a:ea typeface="Times New Roman" panose="02020603050405020304" pitchFamily="18" charset="0"/>
            <a:cs typeface="Times New Roman" panose="02020603050405020304" pitchFamily="18" charset="0"/>
          </a:endParaRPr>
        </a:p>
      </dgm:t>
    </dgm:pt>
    <dgm:pt modelId="{EEACAF3B-BE74-4874-A43C-EBE959C0802D}" type="parTrans" cxnId="{052E9329-6644-4C62-888A-116F484A62E0}">
      <dgm:prSet/>
      <dgm:spPr/>
      <dgm:t>
        <a:bodyPr/>
        <a:lstStyle/>
        <a:p>
          <a:endParaRPr lang="en-US"/>
        </a:p>
      </dgm:t>
    </dgm:pt>
    <dgm:pt modelId="{0C2ED24B-D343-4D12-BE34-EA9507365FF2}" type="sibTrans" cxnId="{052E9329-6644-4C62-888A-116F484A62E0}">
      <dgm:prSet/>
      <dgm:spPr/>
      <dgm:t>
        <a:bodyPr/>
        <a:lstStyle/>
        <a:p>
          <a:endParaRPr lang="en-US"/>
        </a:p>
      </dgm:t>
    </dgm:pt>
    <dgm:pt modelId="{89B6429A-21AB-4D0C-9839-05BAC3B9FC20}">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effectLst/>
              <a:latin typeface="Century Gothic" panose="020B0502020202020204" pitchFamily="34" charset="0"/>
              <a:ea typeface="Times New Roman" panose="02020603050405020304" pitchFamily="18" charset="0"/>
              <a:cs typeface="Times New Roman" panose="02020603050405020304" pitchFamily="18" charset="0"/>
            </a:rPr>
            <a:t>Do you hav</a:t>
          </a:r>
          <a:r>
            <a:rPr lang="en-US">
              <a:latin typeface="Century Gothic" panose="020B0502020202020204" pitchFamily="34" charset="0"/>
              <a:ea typeface="Times New Roman" panose="02020603050405020304" pitchFamily="18" charset="0"/>
              <a:cs typeface="Times New Roman" panose="02020603050405020304" pitchFamily="18" charset="0"/>
            </a:rPr>
            <a:t>e other thoughts or questions for the TDP?</a:t>
          </a:r>
          <a:endParaRPr lang="en-US" dirty="0"/>
        </a:p>
      </dgm:t>
    </dgm:pt>
    <dgm:pt modelId="{7380803E-8FDE-49D9-AD05-EDE3D5F7F696}" type="parTrans" cxnId="{9B116EA5-21A2-4D3C-97D4-2D8F80061110}">
      <dgm:prSet/>
      <dgm:spPr/>
      <dgm:t>
        <a:bodyPr/>
        <a:lstStyle/>
        <a:p>
          <a:endParaRPr lang="en-US"/>
        </a:p>
      </dgm:t>
    </dgm:pt>
    <dgm:pt modelId="{5DFD1B50-DDCE-4694-A066-808AA549FB92}" type="sibTrans" cxnId="{9B116EA5-21A2-4D3C-97D4-2D8F80061110}">
      <dgm:prSet/>
      <dgm:spPr/>
      <dgm:t>
        <a:bodyPr/>
        <a:lstStyle/>
        <a:p>
          <a:endParaRPr lang="en-US"/>
        </a:p>
      </dgm:t>
    </dgm:pt>
    <dgm:pt modelId="{B7ADAB97-EE65-4D8A-9D2C-6A2FCC8569A1}" type="pres">
      <dgm:prSet presAssocID="{06B58D19-1F5A-4691-972F-D764B59891B4}" presName="linear" presStyleCnt="0">
        <dgm:presLayoutVars>
          <dgm:animLvl val="lvl"/>
          <dgm:resizeHandles val="exact"/>
        </dgm:presLayoutVars>
      </dgm:prSet>
      <dgm:spPr/>
    </dgm:pt>
    <dgm:pt modelId="{842FC0DB-174C-4E1B-806B-76DA43A6C471}" type="pres">
      <dgm:prSet presAssocID="{492FBC13-788A-432D-A66B-4E27B1E400DE}" presName="parentText" presStyleLbl="node1" presStyleIdx="0" presStyleCnt="3">
        <dgm:presLayoutVars>
          <dgm:chMax val="0"/>
          <dgm:bulletEnabled val="1"/>
        </dgm:presLayoutVars>
      </dgm:prSet>
      <dgm:spPr/>
    </dgm:pt>
    <dgm:pt modelId="{6DA411A9-AA9C-4640-AEB5-EB4618DE53A6}" type="pres">
      <dgm:prSet presAssocID="{AA3BCB09-041C-40FC-A6E8-93523DC61A06}" presName="spacer" presStyleCnt="0"/>
      <dgm:spPr/>
    </dgm:pt>
    <dgm:pt modelId="{9E829642-6774-496C-91E9-B0A58ECED0C1}" type="pres">
      <dgm:prSet presAssocID="{D5A5A8D8-AB84-4C78-97C1-37056FD4DC31}" presName="parentText" presStyleLbl="node1" presStyleIdx="1" presStyleCnt="3">
        <dgm:presLayoutVars>
          <dgm:chMax val="0"/>
          <dgm:bulletEnabled val="1"/>
        </dgm:presLayoutVars>
      </dgm:prSet>
      <dgm:spPr/>
    </dgm:pt>
    <dgm:pt modelId="{84E59D6B-CE62-4762-BDD5-5A0145CF3D6E}" type="pres">
      <dgm:prSet presAssocID="{0C2ED24B-D343-4D12-BE34-EA9507365FF2}" presName="spacer" presStyleCnt="0"/>
      <dgm:spPr/>
    </dgm:pt>
    <dgm:pt modelId="{FBFE9490-B555-4CC0-96A9-67DE763C4E04}" type="pres">
      <dgm:prSet presAssocID="{89B6429A-21AB-4D0C-9839-05BAC3B9FC20}" presName="parentText" presStyleLbl="node1" presStyleIdx="2" presStyleCnt="3">
        <dgm:presLayoutVars>
          <dgm:chMax val="0"/>
          <dgm:bulletEnabled val="1"/>
        </dgm:presLayoutVars>
      </dgm:prSet>
      <dgm:spPr/>
    </dgm:pt>
  </dgm:ptLst>
  <dgm:cxnLst>
    <dgm:cxn modelId="{1BB6010E-0627-44CF-8102-F81351A93085}" srcId="{06B58D19-1F5A-4691-972F-D764B59891B4}" destId="{492FBC13-788A-432D-A66B-4E27B1E400DE}" srcOrd="0" destOrd="0" parTransId="{62FAFCB5-8E2B-4FB2-9707-AA18F45F1F43}" sibTransId="{AA3BCB09-041C-40FC-A6E8-93523DC61A06}"/>
    <dgm:cxn modelId="{052E9329-6644-4C62-888A-116F484A62E0}" srcId="{06B58D19-1F5A-4691-972F-D764B59891B4}" destId="{D5A5A8D8-AB84-4C78-97C1-37056FD4DC31}" srcOrd="1" destOrd="0" parTransId="{EEACAF3B-BE74-4874-A43C-EBE959C0802D}" sibTransId="{0C2ED24B-D343-4D12-BE34-EA9507365FF2}"/>
    <dgm:cxn modelId="{10871C3B-DB72-4B94-A31D-CF284D80E31C}" type="presOf" srcId="{D5A5A8D8-AB84-4C78-97C1-37056FD4DC31}" destId="{9E829642-6774-496C-91E9-B0A58ECED0C1}" srcOrd="0" destOrd="0" presId="urn:microsoft.com/office/officeart/2005/8/layout/vList2"/>
    <dgm:cxn modelId="{0A77686B-B53B-4D72-9FE9-EF72F0A9F85C}" type="presOf" srcId="{06B58D19-1F5A-4691-972F-D764B59891B4}" destId="{B7ADAB97-EE65-4D8A-9D2C-6A2FCC8569A1}" srcOrd="0" destOrd="0" presId="urn:microsoft.com/office/officeart/2005/8/layout/vList2"/>
    <dgm:cxn modelId="{17A40A4D-24A6-47CA-91E9-468669D23956}" type="presOf" srcId="{89B6429A-21AB-4D0C-9839-05BAC3B9FC20}" destId="{FBFE9490-B555-4CC0-96A9-67DE763C4E04}" srcOrd="0" destOrd="0" presId="urn:microsoft.com/office/officeart/2005/8/layout/vList2"/>
    <dgm:cxn modelId="{6D67C25A-F411-4A4C-857F-6C40A9249EF7}" type="presOf" srcId="{492FBC13-788A-432D-A66B-4E27B1E400DE}" destId="{842FC0DB-174C-4E1B-806B-76DA43A6C471}" srcOrd="0" destOrd="0" presId="urn:microsoft.com/office/officeart/2005/8/layout/vList2"/>
    <dgm:cxn modelId="{9B116EA5-21A2-4D3C-97D4-2D8F80061110}" srcId="{06B58D19-1F5A-4691-972F-D764B59891B4}" destId="{89B6429A-21AB-4D0C-9839-05BAC3B9FC20}" srcOrd="2" destOrd="0" parTransId="{7380803E-8FDE-49D9-AD05-EDE3D5F7F696}" sibTransId="{5DFD1B50-DDCE-4694-A066-808AA549FB92}"/>
    <dgm:cxn modelId="{633753FB-C469-4B68-A841-245219EA8405}" type="presParOf" srcId="{B7ADAB97-EE65-4D8A-9D2C-6A2FCC8569A1}" destId="{842FC0DB-174C-4E1B-806B-76DA43A6C471}" srcOrd="0" destOrd="0" presId="urn:microsoft.com/office/officeart/2005/8/layout/vList2"/>
    <dgm:cxn modelId="{13D6E649-4308-49FB-916E-BED2D87B0CF3}" type="presParOf" srcId="{B7ADAB97-EE65-4D8A-9D2C-6A2FCC8569A1}" destId="{6DA411A9-AA9C-4640-AEB5-EB4618DE53A6}" srcOrd="1" destOrd="0" presId="urn:microsoft.com/office/officeart/2005/8/layout/vList2"/>
    <dgm:cxn modelId="{5AF07437-AAC6-40D4-9EA4-657C4E454822}" type="presParOf" srcId="{B7ADAB97-EE65-4D8A-9D2C-6A2FCC8569A1}" destId="{9E829642-6774-496C-91E9-B0A58ECED0C1}" srcOrd="2" destOrd="0" presId="urn:microsoft.com/office/officeart/2005/8/layout/vList2"/>
    <dgm:cxn modelId="{BF482D07-03E0-4347-8FF1-1FBD7BAB8FAB}" type="presParOf" srcId="{B7ADAB97-EE65-4D8A-9D2C-6A2FCC8569A1}" destId="{84E59D6B-CE62-4762-BDD5-5A0145CF3D6E}" srcOrd="3" destOrd="0" presId="urn:microsoft.com/office/officeart/2005/8/layout/vList2"/>
    <dgm:cxn modelId="{4DCC99F2-FF03-48A4-8770-FE9FC35500A6}" type="presParOf" srcId="{B7ADAB97-EE65-4D8A-9D2C-6A2FCC8569A1}" destId="{FBFE9490-B555-4CC0-96A9-67DE763C4E0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07402A-0BFD-4698-925B-146C8298F0B7}">
      <dsp:nvSpPr>
        <dsp:cNvPr id="0" name=""/>
        <dsp:cNvSpPr/>
      </dsp:nvSpPr>
      <dsp:spPr>
        <a:xfrm>
          <a:off x="682408" y="1297361"/>
          <a:ext cx="887557" cy="8875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354586A-A006-44F8-8293-689A900BB597}">
      <dsp:nvSpPr>
        <dsp:cNvPr id="0" name=""/>
        <dsp:cNvSpPr/>
      </dsp:nvSpPr>
      <dsp:spPr>
        <a:xfrm>
          <a:off x="140012" y="2563913"/>
          <a:ext cx="1972350" cy="126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t>Consider fixed-route, demand-response, and intercommunity services</a:t>
          </a:r>
        </a:p>
      </dsp:txBody>
      <dsp:txXfrm>
        <a:off x="140012" y="2563913"/>
        <a:ext cx="1972350" cy="1260000"/>
      </dsp:txXfrm>
    </dsp:sp>
    <dsp:sp modelId="{5319365B-FF94-4A72-A37E-A880A8379B08}">
      <dsp:nvSpPr>
        <dsp:cNvPr id="0" name=""/>
        <dsp:cNvSpPr/>
      </dsp:nvSpPr>
      <dsp:spPr>
        <a:xfrm>
          <a:off x="2999919" y="1297361"/>
          <a:ext cx="887557" cy="887557"/>
        </a:xfrm>
        <a:prstGeom prst="rect">
          <a:avLst/>
        </a:prstGeom>
        <a:blipFill rotWithShape="1">
          <a:blip xmlns:r="http://schemas.openxmlformats.org/officeDocument/2006/relationships"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425775-A099-4E72-998E-A533B6C6566E}">
      <dsp:nvSpPr>
        <dsp:cNvPr id="0" name=""/>
        <dsp:cNvSpPr/>
      </dsp:nvSpPr>
      <dsp:spPr>
        <a:xfrm>
          <a:off x="2457523" y="2563913"/>
          <a:ext cx="1972350" cy="126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t>Consider capital investments, infrastructure, and technologies to support services</a:t>
          </a:r>
        </a:p>
      </dsp:txBody>
      <dsp:txXfrm>
        <a:off x="2457523" y="2563913"/>
        <a:ext cx="1972350" cy="1260000"/>
      </dsp:txXfrm>
    </dsp:sp>
    <dsp:sp modelId="{8BD1306C-D18F-4362-B0B5-066D05271931}">
      <dsp:nvSpPr>
        <dsp:cNvPr id="0" name=""/>
        <dsp:cNvSpPr/>
      </dsp:nvSpPr>
      <dsp:spPr>
        <a:xfrm>
          <a:off x="5531332" y="1297361"/>
          <a:ext cx="887557" cy="887557"/>
        </a:xfrm>
        <a:prstGeom prst="rect">
          <a:avLst/>
        </a:prstGeom>
        <a:blipFill rotWithShape="1">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DE9AF8C-09D5-4D57-9763-13BA45066956}">
      <dsp:nvSpPr>
        <dsp:cNvPr id="0" name=""/>
        <dsp:cNvSpPr/>
      </dsp:nvSpPr>
      <dsp:spPr>
        <a:xfrm>
          <a:off x="4775034" y="2563913"/>
          <a:ext cx="2400152" cy="126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t>Provide a strategic and coordinated vision for transit service</a:t>
          </a:r>
        </a:p>
      </dsp:txBody>
      <dsp:txXfrm>
        <a:off x="4775034" y="2563913"/>
        <a:ext cx="2400152" cy="126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AACCF-9A13-45D8-A407-EB6E1A692F34}">
      <dsp:nvSpPr>
        <dsp:cNvPr id="0" name=""/>
        <dsp:cNvSpPr/>
      </dsp:nvSpPr>
      <dsp:spPr>
        <a:xfrm>
          <a:off x="0" y="4091"/>
          <a:ext cx="7293610" cy="6347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BB44592-CD72-4CF8-982D-9876AD47A7AC}">
      <dsp:nvSpPr>
        <dsp:cNvPr id="0" name=""/>
        <dsp:cNvSpPr/>
      </dsp:nvSpPr>
      <dsp:spPr>
        <a:xfrm>
          <a:off x="192022" y="146917"/>
          <a:ext cx="349473" cy="3491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0F8FBB54-A545-4CC8-972C-5066F6BA8025}">
      <dsp:nvSpPr>
        <dsp:cNvPr id="0" name=""/>
        <dsp:cNvSpPr/>
      </dsp:nvSpPr>
      <dsp:spPr>
        <a:xfrm>
          <a:off x="733517" y="4091"/>
          <a:ext cx="6526953" cy="69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480" tIns="73480" rIns="73480" bIns="73480" numCol="1" spcCol="1270" anchor="ctr" anchorCtr="0">
          <a:noAutofit/>
        </a:bodyPr>
        <a:lstStyle/>
        <a:p>
          <a:pPr marL="0" lvl="0" indent="0" algn="l" defTabSz="711200">
            <a:lnSpc>
              <a:spcPct val="100000"/>
            </a:lnSpc>
            <a:spcBef>
              <a:spcPct val="0"/>
            </a:spcBef>
            <a:spcAft>
              <a:spcPct val="35000"/>
            </a:spcAft>
            <a:buNone/>
          </a:pPr>
          <a:r>
            <a:rPr lang="en-US" sz="1600" kern="1200" dirty="0"/>
            <a:t>1 - Project Management and Project Kick-Off</a:t>
          </a:r>
        </a:p>
        <a:p>
          <a:pPr marL="0" lvl="0" indent="0" algn="r" defTabSz="711200">
            <a:lnSpc>
              <a:spcPct val="100000"/>
            </a:lnSpc>
            <a:spcBef>
              <a:spcPct val="0"/>
            </a:spcBef>
            <a:spcAft>
              <a:spcPct val="35000"/>
            </a:spcAft>
            <a:buNone/>
          </a:pPr>
          <a:r>
            <a:rPr lang="en-US" sz="1600" b="1" kern="1200" dirty="0"/>
            <a:t>Spring/Summer</a:t>
          </a:r>
        </a:p>
      </dsp:txBody>
      <dsp:txXfrm>
        <a:off x="733517" y="4091"/>
        <a:ext cx="6526953" cy="694296"/>
      </dsp:txXfrm>
    </dsp:sp>
    <dsp:sp modelId="{BA8F6C8A-B953-488B-BBA6-DDCA576A4830}">
      <dsp:nvSpPr>
        <dsp:cNvPr id="0" name=""/>
        <dsp:cNvSpPr/>
      </dsp:nvSpPr>
      <dsp:spPr>
        <a:xfrm>
          <a:off x="0" y="871961"/>
          <a:ext cx="7293610" cy="6347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1754808-C4C2-455B-A9F2-B5B475A3AA68}">
      <dsp:nvSpPr>
        <dsp:cNvPr id="0" name=""/>
        <dsp:cNvSpPr/>
      </dsp:nvSpPr>
      <dsp:spPr>
        <a:xfrm>
          <a:off x="192022" y="1014787"/>
          <a:ext cx="349473" cy="3491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C4B1CA2-FDCA-483F-8753-F5E40B8C6B59}">
      <dsp:nvSpPr>
        <dsp:cNvPr id="0" name=""/>
        <dsp:cNvSpPr/>
      </dsp:nvSpPr>
      <dsp:spPr>
        <a:xfrm>
          <a:off x="733517" y="871961"/>
          <a:ext cx="6526953" cy="69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480" tIns="73480" rIns="73480" bIns="73480" numCol="1" spcCol="1270" anchor="ctr" anchorCtr="0">
          <a:noAutofit/>
        </a:bodyPr>
        <a:lstStyle/>
        <a:p>
          <a:pPr marL="0" lvl="0" indent="0" algn="l" defTabSz="711200">
            <a:lnSpc>
              <a:spcPct val="100000"/>
            </a:lnSpc>
            <a:spcBef>
              <a:spcPct val="0"/>
            </a:spcBef>
            <a:spcAft>
              <a:spcPct val="35000"/>
            </a:spcAft>
            <a:buNone/>
          </a:pPr>
          <a:r>
            <a:rPr lang="en-US" sz="1600" kern="1200" dirty="0"/>
            <a:t>2 – Needs Assessment</a:t>
          </a:r>
        </a:p>
        <a:p>
          <a:pPr marL="0" lvl="0" indent="0" algn="r" defTabSz="711200">
            <a:lnSpc>
              <a:spcPct val="100000"/>
            </a:lnSpc>
            <a:spcBef>
              <a:spcPct val="0"/>
            </a:spcBef>
            <a:spcAft>
              <a:spcPct val="35000"/>
            </a:spcAft>
            <a:buNone/>
          </a:pPr>
          <a:r>
            <a:rPr lang="en-US" sz="1600" b="1" kern="1200" dirty="0"/>
            <a:t>Summer</a:t>
          </a:r>
        </a:p>
      </dsp:txBody>
      <dsp:txXfrm>
        <a:off x="733517" y="871961"/>
        <a:ext cx="6526953" cy="694296"/>
      </dsp:txXfrm>
    </dsp:sp>
    <dsp:sp modelId="{FF9DEDA1-DB00-4E69-8801-0B02DD31014D}">
      <dsp:nvSpPr>
        <dsp:cNvPr id="0" name=""/>
        <dsp:cNvSpPr/>
      </dsp:nvSpPr>
      <dsp:spPr>
        <a:xfrm>
          <a:off x="0" y="1739831"/>
          <a:ext cx="7293610" cy="6347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9678A4D7-C894-4822-983C-BD667FD24D67}">
      <dsp:nvSpPr>
        <dsp:cNvPr id="0" name=""/>
        <dsp:cNvSpPr/>
      </dsp:nvSpPr>
      <dsp:spPr>
        <a:xfrm>
          <a:off x="192022" y="1882658"/>
          <a:ext cx="349473" cy="34913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1FA92FBB-804F-4C22-A89F-84A64EA12F00}">
      <dsp:nvSpPr>
        <dsp:cNvPr id="0" name=""/>
        <dsp:cNvSpPr/>
      </dsp:nvSpPr>
      <dsp:spPr>
        <a:xfrm>
          <a:off x="733517" y="1739831"/>
          <a:ext cx="6526953" cy="69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480" tIns="73480" rIns="73480" bIns="73480" numCol="1" spcCol="1270" anchor="ctr" anchorCtr="0">
          <a:noAutofit/>
        </a:bodyPr>
        <a:lstStyle/>
        <a:p>
          <a:pPr marL="0" lvl="0" indent="0" algn="l" defTabSz="711200">
            <a:lnSpc>
              <a:spcPct val="100000"/>
            </a:lnSpc>
            <a:spcBef>
              <a:spcPct val="0"/>
            </a:spcBef>
            <a:spcAft>
              <a:spcPct val="35000"/>
            </a:spcAft>
            <a:buNone/>
          </a:pPr>
          <a:r>
            <a:rPr lang="en-US" sz="1600" kern="1200" dirty="0"/>
            <a:t>3 – Financial Cost Estimates, Implementing Options, and Outcomes						   </a:t>
          </a:r>
          <a:r>
            <a:rPr lang="en-US" sz="1600" b="1" kern="1200" dirty="0"/>
            <a:t>Summer/Fall</a:t>
          </a:r>
        </a:p>
      </dsp:txBody>
      <dsp:txXfrm>
        <a:off x="733517" y="1739831"/>
        <a:ext cx="6526953" cy="694296"/>
      </dsp:txXfrm>
    </dsp:sp>
    <dsp:sp modelId="{646417F2-5A7F-4CD5-AC2D-D4122A52A960}">
      <dsp:nvSpPr>
        <dsp:cNvPr id="0" name=""/>
        <dsp:cNvSpPr/>
      </dsp:nvSpPr>
      <dsp:spPr>
        <a:xfrm>
          <a:off x="0" y="2607701"/>
          <a:ext cx="7293610" cy="6347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9FDC1825-642B-41B4-9DD2-4A5D1F0F541C}">
      <dsp:nvSpPr>
        <dsp:cNvPr id="0" name=""/>
        <dsp:cNvSpPr/>
      </dsp:nvSpPr>
      <dsp:spPr>
        <a:xfrm>
          <a:off x="192022" y="2750528"/>
          <a:ext cx="349473" cy="34913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09E5385-A748-4806-A920-BCA6B0B63494}">
      <dsp:nvSpPr>
        <dsp:cNvPr id="0" name=""/>
        <dsp:cNvSpPr/>
      </dsp:nvSpPr>
      <dsp:spPr>
        <a:xfrm>
          <a:off x="733517" y="2607701"/>
          <a:ext cx="6526953" cy="69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480" tIns="73480" rIns="73480" bIns="73480" numCol="1" spcCol="1270" anchor="ctr" anchorCtr="0">
          <a:noAutofit/>
        </a:bodyPr>
        <a:lstStyle/>
        <a:p>
          <a:pPr marL="0" lvl="0" indent="0" algn="l" defTabSz="711200">
            <a:lnSpc>
              <a:spcPct val="100000"/>
            </a:lnSpc>
            <a:spcBef>
              <a:spcPct val="0"/>
            </a:spcBef>
            <a:spcAft>
              <a:spcPct val="35000"/>
            </a:spcAft>
            <a:buNone/>
          </a:pPr>
          <a:r>
            <a:rPr lang="en-US" sz="1600" kern="1200" dirty="0"/>
            <a:t>4 – Implementation Plan</a:t>
          </a:r>
        </a:p>
        <a:p>
          <a:pPr marL="0" lvl="0" indent="0" algn="r" defTabSz="711200">
            <a:lnSpc>
              <a:spcPct val="100000"/>
            </a:lnSpc>
            <a:spcBef>
              <a:spcPct val="0"/>
            </a:spcBef>
            <a:spcAft>
              <a:spcPct val="35000"/>
            </a:spcAft>
            <a:buNone/>
          </a:pPr>
          <a:r>
            <a:rPr lang="en-US" sz="1600" b="1" kern="1200" dirty="0"/>
            <a:t>Fall/Winter</a:t>
          </a:r>
        </a:p>
      </dsp:txBody>
      <dsp:txXfrm>
        <a:off x="733517" y="2607701"/>
        <a:ext cx="6526953" cy="694296"/>
      </dsp:txXfrm>
    </dsp:sp>
    <dsp:sp modelId="{BF927553-76F0-4553-A8C2-FFCA3D2847A0}">
      <dsp:nvSpPr>
        <dsp:cNvPr id="0" name=""/>
        <dsp:cNvSpPr/>
      </dsp:nvSpPr>
      <dsp:spPr>
        <a:xfrm>
          <a:off x="0" y="3475571"/>
          <a:ext cx="7293610" cy="6347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6B62272-2224-445F-8C37-97622CD88BEA}">
      <dsp:nvSpPr>
        <dsp:cNvPr id="0" name=""/>
        <dsp:cNvSpPr/>
      </dsp:nvSpPr>
      <dsp:spPr>
        <a:xfrm>
          <a:off x="192022" y="3618398"/>
          <a:ext cx="349473" cy="34913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07B94222-FD86-4BF9-AB24-D944F8C0904C}">
      <dsp:nvSpPr>
        <dsp:cNvPr id="0" name=""/>
        <dsp:cNvSpPr/>
      </dsp:nvSpPr>
      <dsp:spPr>
        <a:xfrm>
          <a:off x="733517" y="3475571"/>
          <a:ext cx="6526953" cy="69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480" tIns="73480" rIns="73480" bIns="73480" numCol="1" spcCol="1270" anchor="ctr" anchorCtr="0">
          <a:noAutofit/>
        </a:bodyPr>
        <a:lstStyle/>
        <a:p>
          <a:pPr marL="0" lvl="0" indent="0" algn="l" defTabSz="711200">
            <a:lnSpc>
              <a:spcPct val="100000"/>
            </a:lnSpc>
            <a:spcBef>
              <a:spcPct val="0"/>
            </a:spcBef>
            <a:spcAft>
              <a:spcPct val="35000"/>
            </a:spcAft>
            <a:buNone/>
          </a:pPr>
          <a:r>
            <a:rPr lang="en-US" sz="1600" kern="1200" dirty="0"/>
            <a:t>5 – Public Participation Documentation</a:t>
          </a:r>
          <a:br>
            <a:rPr lang="en-US" sz="1600" kern="1200" dirty="0"/>
          </a:br>
          <a:r>
            <a:rPr lang="en-US" sz="1600" kern="1200" dirty="0"/>
            <a:t>							     </a:t>
          </a:r>
          <a:r>
            <a:rPr lang="en-US" sz="1600" b="1" kern="1200" dirty="0"/>
            <a:t>Late Spring</a:t>
          </a:r>
        </a:p>
      </dsp:txBody>
      <dsp:txXfrm>
        <a:off x="733517" y="3475571"/>
        <a:ext cx="6526953" cy="694296"/>
      </dsp:txXfrm>
    </dsp:sp>
    <dsp:sp modelId="{446F2615-4F36-4157-ABC3-9CC270707999}">
      <dsp:nvSpPr>
        <dsp:cNvPr id="0" name=""/>
        <dsp:cNvSpPr/>
      </dsp:nvSpPr>
      <dsp:spPr>
        <a:xfrm>
          <a:off x="0" y="4343441"/>
          <a:ext cx="7293610" cy="6347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EEE0F0A-1AB5-4E3D-9C24-69AC799CAE25}">
      <dsp:nvSpPr>
        <dsp:cNvPr id="0" name=""/>
        <dsp:cNvSpPr/>
      </dsp:nvSpPr>
      <dsp:spPr>
        <a:xfrm>
          <a:off x="192022" y="4486268"/>
          <a:ext cx="349473" cy="34913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F796607-6BF3-4FE1-9DE2-1A213681071B}">
      <dsp:nvSpPr>
        <dsp:cNvPr id="0" name=""/>
        <dsp:cNvSpPr/>
      </dsp:nvSpPr>
      <dsp:spPr>
        <a:xfrm>
          <a:off x="733517" y="4343441"/>
          <a:ext cx="6526953" cy="69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480" tIns="73480" rIns="73480" bIns="73480" numCol="1" spcCol="1270" anchor="ctr" anchorCtr="0">
          <a:noAutofit/>
        </a:bodyPr>
        <a:lstStyle/>
        <a:p>
          <a:pPr marL="0" lvl="0" indent="0" algn="l" defTabSz="711200">
            <a:lnSpc>
              <a:spcPct val="100000"/>
            </a:lnSpc>
            <a:spcBef>
              <a:spcPct val="0"/>
            </a:spcBef>
            <a:spcAft>
              <a:spcPct val="35000"/>
            </a:spcAft>
            <a:buNone/>
          </a:pPr>
          <a:r>
            <a:rPr lang="en-US" sz="1600" kern="1200" dirty="0"/>
            <a:t>6 – Transit Development Plan and Adoption					  					     </a:t>
          </a:r>
          <a:r>
            <a:rPr lang="en-US" sz="1600" b="1" kern="1200" dirty="0"/>
            <a:t>Late Spring</a:t>
          </a:r>
          <a:endParaRPr lang="en-US" sz="1600" kern="1200" dirty="0"/>
        </a:p>
      </dsp:txBody>
      <dsp:txXfrm>
        <a:off x="733517" y="4343441"/>
        <a:ext cx="6526953" cy="6942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53272B-83C1-4366-887B-7EE6606FDD99}">
      <dsp:nvSpPr>
        <dsp:cNvPr id="0" name=""/>
        <dsp:cNvSpPr/>
      </dsp:nvSpPr>
      <dsp:spPr>
        <a:xfrm>
          <a:off x="0" y="2125"/>
          <a:ext cx="5910677" cy="10771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EB0DC0-7708-401C-9BB3-BDB4425FC3F8}">
      <dsp:nvSpPr>
        <dsp:cNvPr id="0" name=""/>
        <dsp:cNvSpPr/>
      </dsp:nvSpPr>
      <dsp:spPr>
        <a:xfrm>
          <a:off x="325833" y="244480"/>
          <a:ext cx="592424" cy="5924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A2F122-EE58-4643-A70C-69DBA012B1AB}">
      <dsp:nvSpPr>
        <dsp:cNvPr id="0" name=""/>
        <dsp:cNvSpPr/>
      </dsp:nvSpPr>
      <dsp:spPr>
        <a:xfrm>
          <a:off x="1244090" y="2125"/>
          <a:ext cx="4666586" cy="1077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997" tIns="113997" rIns="113997" bIns="113997" numCol="1" spcCol="1270" anchor="ctr" anchorCtr="0">
          <a:noAutofit/>
        </a:bodyPr>
        <a:lstStyle/>
        <a:p>
          <a:pPr marL="0" lvl="0" indent="0" algn="l" defTabSz="977900">
            <a:lnSpc>
              <a:spcPct val="100000"/>
            </a:lnSpc>
            <a:spcBef>
              <a:spcPct val="0"/>
            </a:spcBef>
            <a:spcAft>
              <a:spcPct val="35000"/>
            </a:spcAft>
            <a:buNone/>
          </a:pPr>
          <a:r>
            <a:rPr lang="en-US" sz="2200" kern="1200" dirty="0"/>
            <a:t>Existing and Future Needs Assessment</a:t>
          </a:r>
        </a:p>
      </dsp:txBody>
      <dsp:txXfrm>
        <a:off x="1244090" y="2125"/>
        <a:ext cx="4666586" cy="1077134"/>
      </dsp:txXfrm>
    </dsp:sp>
    <dsp:sp modelId="{3645613E-F23B-4463-A0E3-FD67675AA1B0}">
      <dsp:nvSpPr>
        <dsp:cNvPr id="0" name=""/>
        <dsp:cNvSpPr/>
      </dsp:nvSpPr>
      <dsp:spPr>
        <a:xfrm>
          <a:off x="0" y="1348543"/>
          <a:ext cx="5910677" cy="10771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DEF694-34AE-45B5-A338-20C2FE3FD62F}">
      <dsp:nvSpPr>
        <dsp:cNvPr id="0" name=""/>
        <dsp:cNvSpPr/>
      </dsp:nvSpPr>
      <dsp:spPr>
        <a:xfrm>
          <a:off x="325833" y="1590898"/>
          <a:ext cx="592424" cy="5924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0B1332-05BA-43EB-89F6-95C55DEF79D0}">
      <dsp:nvSpPr>
        <dsp:cNvPr id="0" name=""/>
        <dsp:cNvSpPr/>
      </dsp:nvSpPr>
      <dsp:spPr>
        <a:xfrm>
          <a:off x="1244090" y="1348543"/>
          <a:ext cx="4666586" cy="1077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997" tIns="113997" rIns="113997" bIns="113997" numCol="1" spcCol="1270" anchor="ctr" anchorCtr="0">
          <a:noAutofit/>
        </a:bodyPr>
        <a:lstStyle/>
        <a:p>
          <a:pPr marL="0" lvl="0" indent="0" algn="l" defTabSz="977900">
            <a:lnSpc>
              <a:spcPct val="100000"/>
            </a:lnSpc>
            <a:spcBef>
              <a:spcPct val="0"/>
            </a:spcBef>
            <a:spcAft>
              <a:spcPct val="35000"/>
            </a:spcAft>
            <a:buNone/>
          </a:pPr>
          <a:r>
            <a:rPr lang="en-US" sz="2200" kern="1200"/>
            <a:t>Vision and Goals</a:t>
          </a:r>
        </a:p>
      </dsp:txBody>
      <dsp:txXfrm>
        <a:off x="1244090" y="1348543"/>
        <a:ext cx="4666586" cy="1077134"/>
      </dsp:txXfrm>
    </dsp:sp>
    <dsp:sp modelId="{FD263AA1-2E42-4EF7-BF08-F86A70CD84E9}">
      <dsp:nvSpPr>
        <dsp:cNvPr id="0" name=""/>
        <dsp:cNvSpPr/>
      </dsp:nvSpPr>
      <dsp:spPr>
        <a:xfrm>
          <a:off x="0" y="2694961"/>
          <a:ext cx="5910677" cy="10771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53E06D-C15D-4835-90B6-2CDB9667738B}">
      <dsp:nvSpPr>
        <dsp:cNvPr id="0" name=""/>
        <dsp:cNvSpPr/>
      </dsp:nvSpPr>
      <dsp:spPr>
        <a:xfrm>
          <a:off x="325833" y="2937317"/>
          <a:ext cx="592424" cy="5924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4DC153-3D25-43E7-B1DB-DE906779C8A6}">
      <dsp:nvSpPr>
        <dsp:cNvPr id="0" name=""/>
        <dsp:cNvSpPr/>
      </dsp:nvSpPr>
      <dsp:spPr>
        <a:xfrm>
          <a:off x="1244090" y="2694961"/>
          <a:ext cx="4666586" cy="1077134"/>
        </a:xfrm>
        <a:prstGeom prst="rect">
          <a:avLst/>
        </a:prstGeom>
        <a:solidFill>
          <a:srgbClr val="CCD2D7"/>
        </a:solidFill>
        <a:ln>
          <a:noFill/>
        </a:ln>
        <a:effectLst/>
      </dsp:spPr>
      <dsp:style>
        <a:lnRef idx="0">
          <a:scrgbClr r="0" g="0" b="0"/>
        </a:lnRef>
        <a:fillRef idx="0">
          <a:scrgbClr r="0" g="0" b="0"/>
        </a:fillRef>
        <a:effectRef idx="0">
          <a:scrgbClr r="0" g="0" b="0"/>
        </a:effectRef>
        <a:fontRef idx="minor"/>
      </dsp:style>
      <dsp:txBody>
        <a:bodyPr spcFirstLastPara="0" vert="horz" wrap="square" lIns="113997" tIns="113997" rIns="113997" bIns="113997" numCol="1" spcCol="1270" anchor="ctr" anchorCtr="0">
          <a:noAutofit/>
        </a:bodyPr>
        <a:lstStyle/>
        <a:p>
          <a:pPr marL="0" lvl="0" indent="0" algn="l" defTabSz="977900">
            <a:lnSpc>
              <a:spcPct val="100000"/>
            </a:lnSpc>
            <a:spcBef>
              <a:spcPct val="0"/>
            </a:spcBef>
            <a:spcAft>
              <a:spcPct val="35000"/>
            </a:spcAft>
            <a:buNone/>
          </a:pPr>
          <a:r>
            <a:rPr lang="en-US" sz="2200" kern="1200" dirty="0"/>
            <a:t>Service Opportunities and Timelines </a:t>
          </a:r>
        </a:p>
      </dsp:txBody>
      <dsp:txXfrm>
        <a:off x="1244090" y="2694961"/>
        <a:ext cx="4666586" cy="1077134"/>
      </dsp:txXfrm>
    </dsp:sp>
    <dsp:sp modelId="{281928F4-B850-49C7-A383-2060AA6DA983}">
      <dsp:nvSpPr>
        <dsp:cNvPr id="0" name=""/>
        <dsp:cNvSpPr/>
      </dsp:nvSpPr>
      <dsp:spPr>
        <a:xfrm>
          <a:off x="0" y="4041380"/>
          <a:ext cx="5910677" cy="10771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58BE1C-DCD0-424F-A8A5-615B24B15C25}">
      <dsp:nvSpPr>
        <dsp:cNvPr id="0" name=""/>
        <dsp:cNvSpPr/>
      </dsp:nvSpPr>
      <dsp:spPr>
        <a:xfrm>
          <a:off x="325833" y="4283735"/>
          <a:ext cx="592424" cy="5924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EDF731-637D-4EB0-B9AA-86A65522EACC}">
      <dsp:nvSpPr>
        <dsp:cNvPr id="0" name=""/>
        <dsp:cNvSpPr/>
      </dsp:nvSpPr>
      <dsp:spPr>
        <a:xfrm>
          <a:off x="1244090" y="4041380"/>
          <a:ext cx="4666586" cy="1077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997" tIns="113997" rIns="113997" bIns="113997" numCol="1" spcCol="1270" anchor="ctr" anchorCtr="0">
          <a:noAutofit/>
        </a:bodyPr>
        <a:lstStyle/>
        <a:p>
          <a:pPr marL="0" lvl="0" indent="0" algn="l" defTabSz="977900">
            <a:lnSpc>
              <a:spcPct val="100000"/>
            </a:lnSpc>
            <a:spcBef>
              <a:spcPct val="0"/>
            </a:spcBef>
            <a:spcAft>
              <a:spcPct val="35000"/>
            </a:spcAft>
            <a:buNone/>
          </a:pPr>
          <a:r>
            <a:rPr lang="en-US" sz="2200" kern="1200"/>
            <a:t>Implementing Options and Outcomes </a:t>
          </a:r>
        </a:p>
      </dsp:txBody>
      <dsp:txXfrm>
        <a:off x="1244090" y="4041380"/>
        <a:ext cx="4666586" cy="10771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35A557-6173-4083-AB37-FE98FB33908E}">
      <dsp:nvSpPr>
        <dsp:cNvPr id="0" name=""/>
        <dsp:cNvSpPr/>
      </dsp:nvSpPr>
      <dsp:spPr>
        <a:xfrm>
          <a:off x="454784" y="350099"/>
          <a:ext cx="734853" cy="73485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113C60C-2E5A-4BC3-95B3-DA0F87CEAA5D}">
      <dsp:nvSpPr>
        <dsp:cNvPr id="0" name=""/>
        <dsp:cNvSpPr/>
      </dsp:nvSpPr>
      <dsp:spPr>
        <a:xfrm>
          <a:off x="5707" y="1329944"/>
          <a:ext cx="1633007" cy="653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b="1" kern="1200"/>
            <a:t>Equity</a:t>
          </a:r>
          <a:endParaRPr lang="en-US" sz="1300" kern="1200"/>
        </a:p>
      </dsp:txBody>
      <dsp:txXfrm>
        <a:off x="5707" y="1329944"/>
        <a:ext cx="1633007" cy="653203"/>
      </dsp:txXfrm>
    </dsp:sp>
    <dsp:sp modelId="{B5271C55-5EC2-4175-852A-23ED569C2CC7}">
      <dsp:nvSpPr>
        <dsp:cNvPr id="0" name=""/>
        <dsp:cNvSpPr/>
      </dsp:nvSpPr>
      <dsp:spPr>
        <a:xfrm>
          <a:off x="2373568" y="350099"/>
          <a:ext cx="734853" cy="73485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27B1E8E-2285-4CA0-96B6-13F8D0C3E709}">
      <dsp:nvSpPr>
        <dsp:cNvPr id="0" name=""/>
        <dsp:cNvSpPr/>
      </dsp:nvSpPr>
      <dsp:spPr>
        <a:xfrm>
          <a:off x="1924491" y="1329944"/>
          <a:ext cx="1633007" cy="653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b="1" kern="1200"/>
            <a:t>Health and Safety </a:t>
          </a:r>
          <a:endParaRPr lang="en-US" sz="1300" kern="1200"/>
        </a:p>
      </dsp:txBody>
      <dsp:txXfrm>
        <a:off x="1924491" y="1329944"/>
        <a:ext cx="1633007" cy="653203"/>
      </dsp:txXfrm>
    </dsp:sp>
    <dsp:sp modelId="{BE368C77-DB5A-42E7-ACF8-E14D688E19C6}">
      <dsp:nvSpPr>
        <dsp:cNvPr id="0" name=""/>
        <dsp:cNvSpPr/>
      </dsp:nvSpPr>
      <dsp:spPr>
        <a:xfrm>
          <a:off x="4292352" y="350099"/>
          <a:ext cx="734853" cy="73485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2ADCF59-8BB1-4BD4-966F-721E72130B53}">
      <dsp:nvSpPr>
        <dsp:cNvPr id="0" name=""/>
        <dsp:cNvSpPr/>
      </dsp:nvSpPr>
      <dsp:spPr>
        <a:xfrm>
          <a:off x="3843275" y="1329944"/>
          <a:ext cx="1633007" cy="653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b="1" kern="1200" dirty="0"/>
            <a:t>Mobility, Connectivity, and Convenience</a:t>
          </a:r>
          <a:endParaRPr lang="en-US" sz="1300" kern="1200" dirty="0"/>
        </a:p>
      </dsp:txBody>
      <dsp:txXfrm>
        <a:off x="3843275" y="1329944"/>
        <a:ext cx="1633007" cy="653203"/>
      </dsp:txXfrm>
    </dsp:sp>
    <dsp:sp modelId="{C9B3A853-C973-4368-9285-72241CF69527}">
      <dsp:nvSpPr>
        <dsp:cNvPr id="0" name=""/>
        <dsp:cNvSpPr/>
      </dsp:nvSpPr>
      <dsp:spPr>
        <a:xfrm>
          <a:off x="6211136" y="350099"/>
          <a:ext cx="734853" cy="73485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FC5D4AD-581A-4758-AB6E-09EDDBB2BECD}">
      <dsp:nvSpPr>
        <dsp:cNvPr id="0" name=""/>
        <dsp:cNvSpPr/>
      </dsp:nvSpPr>
      <dsp:spPr>
        <a:xfrm>
          <a:off x="5762059" y="1329944"/>
          <a:ext cx="1633007" cy="653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b="1" kern="1200" dirty="0"/>
            <a:t>Sustainability</a:t>
          </a:r>
          <a:endParaRPr lang="en-US" sz="1300" kern="1200" dirty="0"/>
        </a:p>
      </dsp:txBody>
      <dsp:txXfrm>
        <a:off x="5762059" y="1329944"/>
        <a:ext cx="1633007" cy="653203"/>
      </dsp:txXfrm>
    </dsp:sp>
    <dsp:sp modelId="{85A601BA-5224-4F3F-A68B-DAAD982B4FF6}">
      <dsp:nvSpPr>
        <dsp:cNvPr id="0" name=""/>
        <dsp:cNvSpPr/>
      </dsp:nvSpPr>
      <dsp:spPr>
        <a:xfrm>
          <a:off x="8129921" y="350099"/>
          <a:ext cx="734853" cy="73485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399C9F-28BF-4E72-A67E-27DEA6F54B67}">
      <dsp:nvSpPr>
        <dsp:cNvPr id="0" name=""/>
        <dsp:cNvSpPr/>
      </dsp:nvSpPr>
      <dsp:spPr>
        <a:xfrm>
          <a:off x="7680843" y="1329944"/>
          <a:ext cx="1633007" cy="653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b="1" kern="1200"/>
            <a:t>Coordination</a:t>
          </a:r>
          <a:endParaRPr lang="en-US" sz="1300" kern="1200"/>
        </a:p>
      </dsp:txBody>
      <dsp:txXfrm>
        <a:off x="7680843" y="1329944"/>
        <a:ext cx="1633007" cy="653203"/>
      </dsp:txXfrm>
    </dsp:sp>
    <dsp:sp modelId="{C35D2671-F4E1-41C3-9FB8-1ABEA74EABD8}">
      <dsp:nvSpPr>
        <dsp:cNvPr id="0" name=""/>
        <dsp:cNvSpPr/>
      </dsp:nvSpPr>
      <dsp:spPr>
        <a:xfrm>
          <a:off x="10048705" y="350099"/>
          <a:ext cx="734853" cy="73485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C3C029F-707B-4CBF-8C82-D0626897CC4F}">
      <dsp:nvSpPr>
        <dsp:cNvPr id="0" name=""/>
        <dsp:cNvSpPr/>
      </dsp:nvSpPr>
      <dsp:spPr>
        <a:xfrm>
          <a:off x="9599628" y="1329944"/>
          <a:ext cx="1633007" cy="653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b="1" kern="1200"/>
            <a:t>Information, Marketing, and Technology</a:t>
          </a:r>
          <a:endParaRPr lang="en-US" sz="1300" kern="1200"/>
        </a:p>
      </dsp:txBody>
      <dsp:txXfrm>
        <a:off x="9599628" y="1329944"/>
        <a:ext cx="1633007" cy="6532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35A557-6173-4083-AB37-FE98FB33908E}">
      <dsp:nvSpPr>
        <dsp:cNvPr id="0" name=""/>
        <dsp:cNvSpPr/>
      </dsp:nvSpPr>
      <dsp:spPr>
        <a:xfrm>
          <a:off x="984171" y="725101"/>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113C60C-2E5A-4BC3-95B3-DA0F87CEAA5D}">
      <dsp:nvSpPr>
        <dsp:cNvPr id="0" name=""/>
        <dsp:cNvSpPr/>
      </dsp:nvSpPr>
      <dsp:spPr>
        <a:xfrm>
          <a:off x="489171" y="2027598"/>
          <a:ext cx="1800000" cy="19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b="1" kern="1200" dirty="0"/>
            <a:t>Capital and Infrastructure Plan: </a:t>
          </a:r>
          <a:r>
            <a:rPr lang="en-US" sz="1400" b="0" kern="1200" dirty="0"/>
            <a:t>provides a programmatic approach to support transit operations with rider amenities and infrastructure</a:t>
          </a:r>
          <a:endParaRPr lang="en-US" sz="1400" b="1" kern="1200" dirty="0"/>
        </a:p>
      </dsp:txBody>
      <dsp:txXfrm>
        <a:off x="489171" y="2027598"/>
        <a:ext cx="1800000" cy="1980000"/>
      </dsp:txXfrm>
    </dsp:sp>
    <dsp:sp modelId="{B5271C55-5EC2-4175-852A-23ED569C2CC7}">
      <dsp:nvSpPr>
        <dsp:cNvPr id="0" name=""/>
        <dsp:cNvSpPr/>
      </dsp:nvSpPr>
      <dsp:spPr>
        <a:xfrm>
          <a:off x="3099171" y="725101"/>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27B1E8E-2285-4CA0-96B6-13F8D0C3E709}">
      <dsp:nvSpPr>
        <dsp:cNvPr id="0" name=""/>
        <dsp:cNvSpPr/>
      </dsp:nvSpPr>
      <dsp:spPr>
        <a:xfrm>
          <a:off x="2604171" y="2027598"/>
          <a:ext cx="1800000" cy="19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b="1" kern="1200" dirty="0"/>
            <a:t>Staffing Considerations: </a:t>
          </a:r>
          <a:r>
            <a:rPr lang="en-US" sz="1400" b="0" kern="1200" dirty="0"/>
            <a:t>considers additional staffing needed over time as service increases </a:t>
          </a:r>
          <a:endParaRPr lang="en-US" sz="1400" kern="1200" dirty="0"/>
        </a:p>
      </dsp:txBody>
      <dsp:txXfrm>
        <a:off x="2604171" y="2027598"/>
        <a:ext cx="1800000" cy="1980000"/>
      </dsp:txXfrm>
    </dsp:sp>
    <dsp:sp modelId="{BE368C77-DB5A-42E7-ACF8-E14D688E19C6}">
      <dsp:nvSpPr>
        <dsp:cNvPr id="0" name=""/>
        <dsp:cNvSpPr/>
      </dsp:nvSpPr>
      <dsp:spPr>
        <a:xfrm>
          <a:off x="5214171" y="725101"/>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2ADCF59-8BB1-4BD4-966F-721E72130B53}">
      <dsp:nvSpPr>
        <dsp:cNvPr id="0" name=""/>
        <dsp:cNvSpPr/>
      </dsp:nvSpPr>
      <dsp:spPr>
        <a:xfrm>
          <a:off x="4719171" y="2027598"/>
          <a:ext cx="1800000" cy="19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b="1" kern="1200" dirty="0"/>
            <a:t>Management, Marketing, and Information Plan: </a:t>
          </a:r>
          <a:r>
            <a:rPr lang="en-US" sz="1400" b="0" kern="1200" dirty="0"/>
            <a:t>helps publicize and encourage people to use transit</a:t>
          </a:r>
          <a:endParaRPr lang="en-US" sz="1400" kern="1200" dirty="0"/>
        </a:p>
      </dsp:txBody>
      <dsp:txXfrm>
        <a:off x="4719171" y="2027598"/>
        <a:ext cx="1800000" cy="1980000"/>
      </dsp:txXfrm>
    </dsp:sp>
    <dsp:sp modelId="{C9B3A853-C973-4368-9285-72241CF69527}">
      <dsp:nvSpPr>
        <dsp:cNvPr id="0" name=""/>
        <dsp:cNvSpPr/>
      </dsp:nvSpPr>
      <dsp:spPr>
        <a:xfrm>
          <a:off x="7329171" y="725101"/>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FC5D4AD-581A-4758-AB6E-09EDDBB2BECD}">
      <dsp:nvSpPr>
        <dsp:cNvPr id="0" name=""/>
        <dsp:cNvSpPr/>
      </dsp:nvSpPr>
      <dsp:spPr>
        <a:xfrm>
          <a:off x="6834171" y="2027598"/>
          <a:ext cx="1800000" cy="19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b="1" kern="1200" dirty="0"/>
            <a:t>Governance: </a:t>
          </a:r>
          <a:r>
            <a:rPr lang="en-US" sz="1400" b="0" kern="1200" dirty="0"/>
            <a:t>presents coordination opportunities, staff commitments, costs, and benefits based on specified concepts and considerations</a:t>
          </a:r>
          <a:endParaRPr lang="en-US" sz="1400" kern="1200" dirty="0"/>
        </a:p>
      </dsp:txBody>
      <dsp:txXfrm>
        <a:off x="6834171" y="2027598"/>
        <a:ext cx="1800000" cy="1980000"/>
      </dsp:txXfrm>
    </dsp:sp>
    <dsp:sp modelId="{85A601BA-5224-4F3F-A68B-DAAD982B4FF6}">
      <dsp:nvSpPr>
        <dsp:cNvPr id="0" name=""/>
        <dsp:cNvSpPr/>
      </dsp:nvSpPr>
      <dsp:spPr>
        <a:xfrm>
          <a:off x="9444171" y="725101"/>
          <a:ext cx="810000" cy="81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399C9F-28BF-4E72-A67E-27DEA6F54B67}">
      <dsp:nvSpPr>
        <dsp:cNvPr id="0" name=""/>
        <dsp:cNvSpPr/>
      </dsp:nvSpPr>
      <dsp:spPr>
        <a:xfrm>
          <a:off x="8949171" y="2027598"/>
          <a:ext cx="1800000" cy="19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b="1" kern="1200" dirty="0"/>
            <a:t>System Performance Monitoring: </a:t>
          </a:r>
          <a:r>
            <a:rPr lang="en-US" sz="1400" b="0" kern="1200" dirty="0"/>
            <a:t>enables a dynamic system where service adjustments can be implemented and justified following performance evaluations</a:t>
          </a:r>
          <a:endParaRPr lang="en-US" sz="1400" kern="1200" dirty="0"/>
        </a:p>
      </dsp:txBody>
      <dsp:txXfrm>
        <a:off x="8949171" y="2027598"/>
        <a:ext cx="1800000" cy="1980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2FC0DB-174C-4E1B-806B-76DA43A6C471}">
      <dsp:nvSpPr>
        <dsp:cNvPr id="0" name=""/>
        <dsp:cNvSpPr/>
      </dsp:nvSpPr>
      <dsp:spPr>
        <a:xfrm>
          <a:off x="0" y="1881"/>
          <a:ext cx="7728267" cy="1642680"/>
        </a:xfrm>
        <a:prstGeom prst="roundRect">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2700" kern="1200">
              <a:latin typeface="Century Gothic" panose="020B0502020202020204" pitchFamily="34" charset="0"/>
              <a:ea typeface="Times New Roman" panose="02020603050405020304" pitchFamily="18" charset="0"/>
              <a:cs typeface="Times New Roman" panose="02020603050405020304" pitchFamily="18" charset="0"/>
            </a:rPr>
            <a:t>How well do these recommendations meet your expectations for transit service in the county?</a:t>
          </a:r>
          <a:endParaRPr lang="en-US" sz="2700" kern="1200" dirty="0"/>
        </a:p>
      </dsp:txBody>
      <dsp:txXfrm>
        <a:off x="80189" y="82070"/>
        <a:ext cx="7567889" cy="1482302"/>
      </dsp:txXfrm>
    </dsp:sp>
    <dsp:sp modelId="{9E829642-6774-496C-91E9-B0A58ECED0C1}">
      <dsp:nvSpPr>
        <dsp:cNvPr id="0" name=""/>
        <dsp:cNvSpPr/>
      </dsp:nvSpPr>
      <dsp:spPr>
        <a:xfrm>
          <a:off x="0" y="1722322"/>
          <a:ext cx="7728267" cy="1642680"/>
        </a:xfrm>
        <a:prstGeom prst="roundRect">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2700" kern="1200">
              <a:latin typeface="Century Gothic" panose="020B0502020202020204" pitchFamily="34" charset="0"/>
              <a:ea typeface="Times New Roman" panose="02020603050405020304" pitchFamily="18" charset="0"/>
              <a:cs typeface="Times New Roman" panose="02020603050405020304" pitchFamily="18" charset="0"/>
            </a:rPr>
            <a:t>What implementation considerations should be added or modified?</a:t>
          </a:r>
          <a:endParaRPr lang="en-US" sz="2700" kern="1200" dirty="0">
            <a:effectLst/>
            <a:latin typeface="Century Gothic" panose="020B0502020202020204" pitchFamily="34" charset="0"/>
            <a:ea typeface="Times New Roman" panose="02020603050405020304" pitchFamily="18" charset="0"/>
            <a:cs typeface="Times New Roman" panose="02020603050405020304" pitchFamily="18" charset="0"/>
          </a:endParaRPr>
        </a:p>
      </dsp:txBody>
      <dsp:txXfrm>
        <a:off x="80189" y="1802511"/>
        <a:ext cx="7567889" cy="1482302"/>
      </dsp:txXfrm>
    </dsp:sp>
    <dsp:sp modelId="{FBFE9490-B555-4CC0-96A9-67DE763C4E04}">
      <dsp:nvSpPr>
        <dsp:cNvPr id="0" name=""/>
        <dsp:cNvSpPr/>
      </dsp:nvSpPr>
      <dsp:spPr>
        <a:xfrm>
          <a:off x="0" y="3442762"/>
          <a:ext cx="7728267" cy="1642680"/>
        </a:xfrm>
        <a:prstGeom prst="roundRect">
          <a:avLst/>
        </a:prstGeom>
        <a:solidFill>
          <a:schemeClr val="lt1">
            <a:hueOff val="0"/>
            <a:satOff val="0"/>
            <a:lumOff val="0"/>
            <a:alphaOff val="0"/>
          </a:schemeClr>
        </a:solidFill>
        <a:ln w="1079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2700" kern="1200">
              <a:effectLst/>
              <a:latin typeface="Century Gothic" panose="020B0502020202020204" pitchFamily="34" charset="0"/>
              <a:ea typeface="Times New Roman" panose="02020603050405020304" pitchFamily="18" charset="0"/>
              <a:cs typeface="Times New Roman" panose="02020603050405020304" pitchFamily="18" charset="0"/>
            </a:rPr>
            <a:t>Do you hav</a:t>
          </a:r>
          <a:r>
            <a:rPr lang="en-US" sz="2700" kern="1200">
              <a:latin typeface="Century Gothic" panose="020B0502020202020204" pitchFamily="34" charset="0"/>
              <a:ea typeface="Times New Roman" panose="02020603050405020304" pitchFamily="18" charset="0"/>
              <a:cs typeface="Times New Roman" panose="02020603050405020304" pitchFamily="18" charset="0"/>
            </a:rPr>
            <a:t>e other thoughts or questions for the TDP?</a:t>
          </a:r>
          <a:endParaRPr lang="en-US" sz="2700" kern="1200" dirty="0"/>
        </a:p>
      </dsp:txBody>
      <dsp:txXfrm>
        <a:off x="80189" y="3522951"/>
        <a:ext cx="7567889" cy="148230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CA969C7B-2B46-4C72-A32B-488145CE708C}" type="datetimeFigureOut">
              <a:rPr lang="en-US" smtClean="0"/>
              <a:t>4/24/2023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2A21C82-EA59-46B7-AEBE-29B3A70C85E6}" type="slidenum">
              <a:rPr lang="en-US" smtClean="0"/>
              <a:t>‹#›</a:t>
            </a:fld>
            <a:endParaRPr lang="en-US"/>
          </a:p>
        </p:txBody>
      </p:sp>
    </p:spTree>
    <p:extLst>
      <p:ext uri="{BB962C8B-B14F-4D97-AF65-F5344CB8AC3E}">
        <p14:creationId xmlns:p14="http://schemas.microsoft.com/office/powerpoint/2010/main" val="1710143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A21C82-EA59-46B7-AEBE-29B3A70C85E6}" type="slidenum">
              <a:rPr lang="en-US" smtClean="0"/>
              <a:t>4</a:t>
            </a:fld>
            <a:endParaRPr lang="en-US"/>
          </a:p>
        </p:txBody>
      </p:sp>
    </p:spTree>
    <p:extLst>
      <p:ext uri="{BB962C8B-B14F-4D97-AF65-F5344CB8AC3E}">
        <p14:creationId xmlns:p14="http://schemas.microsoft.com/office/powerpoint/2010/main" val="152082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FBAF4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2309" y="1298448"/>
            <a:ext cx="8384875" cy="3255264"/>
          </a:xfrm>
        </p:spPr>
        <p:txBody>
          <a:bodyPr anchor="b">
            <a:normAutofit/>
          </a:bodyPr>
          <a:lstStyle>
            <a:lvl1pPr algn="r">
              <a:defRPr sz="5900" spc="-100" baseline="0">
                <a:solidFill>
                  <a:srgbClr val="FFFFFF"/>
                </a:solidFill>
                <a:latin typeface="Century Gothic" panose="020B0502020202020204" pitchFamily="34" charset="0"/>
              </a:defRPr>
            </a:lvl1pPr>
          </a:lstStyle>
          <a:p>
            <a:r>
              <a:rPr lang="en-US" dirty="0"/>
              <a:t>Click to edit Master title style</a:t>
            </a:r>
          </a:p>
        </p:txBody>
      </p:sp>
      <p:sp>
        <p:nvSpPr>
          <p:cNvPr id="3" name="Subtitle 2"/>
          <p:cNvSpPr>
            <a:spLocks noGrp="1"/>
          </p:cNvSpPr>
          <p:nvPr>
            <p:ph type="subTitle" idx="1"/>
          </p:nvPr>
        </p:nvSpPr>
        <p:spPr>
          <a:xfrm>
            <a:off x="362310" y="4670246"/>
            <a:ext cx="8384874" cy="914400"/>
          </a:xfrm>
        </p:spPr>
        <p:txBody>
          <a:bodyPr anchor="t">
            <a:normAutofit/>
          </a:bodyPr>
          <a:lstStyle>
            <a:lvl1pPr marL="0" indent="0" algn="r">
              <a:buNone/>
              <a:defRPr sz="2200" cap="none" spc="0" baseline="0">
                <a:solidFill>
                  <a:schemeClr val="accent1">
                    <a:lumMod val="20000"/>
                    <a:lumOff val="80000"/>
                  </a:schemeClr>
                </a:solidFill>
                <a:latin typeface="Century Gothic" panose="020B0502020202020204" pitchFamily="34" charset="0"/>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F3528F09-8740-4D4A-99EB-ED5C8005D7EF}" type="datetime1">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A9BCF8-D299-4510-928A-84C2E1D84818}" type="datetime1">
              <a:rPr lang="en-US" smtClean="0"/>
              <a:t>4/24/2023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5C15B2-7E05-4E80-8C23-3512DE19D463}" type="datetime1">
              <a:rPr lang="en-US" smtClean="0"/>
              <a:t>4/24/2023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C6D76B-0254-4CD2-A3CD-9429CF030914}" type="datetime1">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D065BE-21E6-481A-A115-6BA36F572617}" type="datetime1">
              <a:rPr lang="en-US" smtClean="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381903D-ED54-443D-9C72-D2874E8AC5D4}" type="datetime1">
              <a:rPr lang="en-US" smtClean="0"/>
              <a:t>4/24/2023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667BB6EA-860C-445C-AE44-C2BDFC758498}" type="datetime1">
              <a:rPr lang="en-US" smtClean="0"/>
              <a:t>4/24/2023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979C5CD1-C3C4-46F6-A8F6-57A0EFACE7F4}" type="datetime1">
              <a:rPr lang="en-US" smtClean="0"/>
              <a:t>4/24/2023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68821EF-182F-4528-86DC-D28B85B7C64D}" type="datetime1">
              <a:rPr lang="en-US" smtClean="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04F96B24-A2E2-4CC6-8AA9-6A83119F170A}" type="datetime1">
              <a:rPr lang="en-US" smtClean="0"/>
              <a:t>4/24/2023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1C17AB9-98A5-45B9-940C-C21278E970A5}" type="datetime1">
              <a:rPr lang="en-US" smtClean="0"/>
              <a:t>4/24/2023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30B62942-6AA9-4222-953B-0EA29C0FB9A5}" type="datetime1">
              <a:rPr lang="en-US" smtClean="0"/>
              <a:t>4/24/2023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2.png"/><Relationship Id="rId3" Type="http://schemas.openxmlformats.org/officeDocument/2006/relationships/image" Target="../media/image58.svg"/><Relationship Id="rId7" Type="http://schemas.openxmlformats.org/officeDocument/2006/relationships/image" Target="../media/image61.svg"/><Relationship Id="rId2" Type="http://schemas.openxmlformats.org/officeDocument/2006/relationships/image" Target="../media/image57.png"/><Relationship Id="rId1" Type="http://schemas.openxmlformats.org/officeDocument/2006/relationships/slideLayout" Target="../slideLayouts/slideLayout2.xml"/><Relationship Id="rId6" Type="http://schemas.openxmlformats.org/officeDocument/2006/relationships/image" Target="../media/image60.png"/><Relationship Id="rId11" Type="http://schemas.openxmlformats.org/officeDocument/2006/relationships/image" Target="../media/image65.svg"/><Relationship Id="rId5" Type="http://schemas.openxmlformats.org/officeDocument/2006/relationships/image" Target="../media/image59.svg"/><Relationship Id="rId10" Type="http://schemas.openxmlformats.org/officeDocument/2006/relationships/image" Target="../media/image64.png"/><Relationship Id="rId4" Type="http://schemas.openxmlformats.org/officeDocument/2006/relationships/image" Target="../media/image47.png"/><Relationship Id="rId9" Type="http://schemas.openxmlformats.org/officeDocument/2006/relationships/image" Target="../media/image63.svg"/></Relationships>
</file>

<file path=ppt/slides/_rels/slide12.xml.rels><?xml version="1.0" encoding="UTF-8" standalone="yes"?>
<Relationships xmlns="http://schemas.openxmlformats.org/package/2006/relationships"><Relationship Id="rId8" Type="http://schemas.openxmlformats.org/officeDocument/2006/relationships/image" Target="../media/image72.png"/><Relationship Id="rId13" Type="http://schemas.openxmlformats.org/officeDocument/2006/relationships/image" Target="../media/image77.svg"/><Relationship Id="rId3" Type="http://schemas.openxmlformats.org/officeDocument/2006/relationships/image" Target="../media/image67.svg"/><Relationship Id="rId7" Type="http://schemas.openxmlformats.org/officeDocument/2006/relationships/image" Target="../media/image71.svg"/><Relationship Id="rId12" Type="http://schemas.openxmlformats.org/officeDocument/2006/relationships/image" Target="../media/image76.png"/><Relationship Id="rId2" Type="http://schemas.openxmlformats.org/officeDocument/2006/relationships/image" Target="../media/image66.png"/><Relationship Id="rId1" Type="http://schemas.openxmlformats.org/officeDocument/2006/relationships/slideLayout" Target="../slideLayouts/slideLayout2.xml"/><Relationship Id="rId6" Type="http://schemas.openxmlformats.org/officeDocument/2006/relationships/image" Target="../media/image70.png"/><Relationship Id="rId11" Type="http://schemas.openxmlformats.org/officeDocument/2006/relationships/image" Target="../media/image75.svg"/><Relationship Id="rId5" Type="http://schemas.openxmlformats.org/officeDocument/2006/relationships/image" Target="../media/image69.svg"/><Relationship Id="rId10" Type="http://schemas.openxmlformats.org/officeDocument/2006/relationships/image" Target="../media/image74.png"/><Relationship Id="rId4" Type="http://schemas.openxmlformats.org/officeDocument/2006/relationships/image" Target="../media/image68.png"/><Relationship Id="rId9" Type="http://schemas.openxmlformats.org/officeDocument/2006/relationships/image" Target="../media/image73.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diagramLayout" Target="../diagrams/layout3.xml"/><Relationship Id="rId7" Type="http://schemas.openxmlformats.org/officeDocument/2006/relationships/image" Target="../media/image29.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image" Target="../media/image37.png"/><Relationship Id="rId13" Type="http://schemas.openxmlformats.org/officeDocument/2006/relationships/image" Target="../media/image42.svg"/><Relationship Id="rId3" Type="http://schemas.openxmlformats.org/officeDocument/2006/relationships/image" Target="../media/image32.svg"/><Relationship Id="rId7" Type="http://schemas.openxmlformats.org/officeDocument/2006/relationships/image" Target="../media/image36.svg"/><Relationship Id="rId12" Type="http://schemas.openxmlformats.org/officeDocument/2006/relationships/image" Target="../media/image41.pn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5.png"/><Relationship Id="rId11" Type="http://schemas.openxmlformats.org/officeDocument/2006/relationships/image" Target="../media/image40.svg"/><Relationship Id="rId5" Type="http://schemas.openxmlformats.org/officeDocument/2006/relationships/image" Target="../media/image34.svg"/><Relationship Id="rId10" Type="http://schemas.openxmlformats.org/officeDocument/2006/relationships/image" Target="../media/image39.png"/><Relationship Id="rId4" Type="http://schemas.openxmlformats.org/officeDocument/2006/relationships/image" Target="../media/image33.png"/><Relationship Id="rId9" Type="http://schemas.openxmlformats.org/officeDocument/2006/relationships/image" Target="../media/image38.sv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2355982E-6C15-4ED9-B8A8-39EE62CD2516}"/>
              </a:ext>
            </a:extLst>
          </p:cNvPr>
          <p:cNvSpPr txBox="1">
            <a:spLocks/>
          </p:cNvSpPr>
          <p:nvPr/>
        </p:nvSpPr>
        <p:spPr>
          <a:xfrm>
            <a:off x="1608667" y="2284516"/>
            <a:ext cx="9907830" cy="3142734"/>
          </a:xfrm>
          <a:prstGeom prst="rect">
            <a:avLst/>
          </a:prstGeom>
        </p:spPr>
        <p:txBody>
          <a:bodyPr vert="horz" lIns="91440" tIns="45720" rIns="91440" bIns="45720" rtlCol="0" anchor="t">
            <a:normAutofit fontScale="92500" lnSpcReduction="20000"/>
          </a:bodyPr>
          <a:lstStyle>
            <a:lvl1pPr algn="l" defTabSz="914400" rtl="0" eaLnBrk="1" latinLnBrk="0" hangingPunct="1">
              <a:lnSpc>
                <a:spcPct val="90000"/>
              </a:lnSpc>
              <a:spcBef>
                <a:spcPct val="0"/>
              </a:spcBef>
              <a:buNone/>
              <a:defRPr sz="5900" kern="1200" spc="-100" baseline="0">
                <a:solidFill>
                  <a:srgbClr val="FFFFFF"/>
                </a:solidFill>
                <a:latin typeface="Century Gothic" panose="020B0502020202020204" pitchFamily="34" charset="0"/>
                <a:ea typeface="+mj-ea"/>
                <a:cs typeface="+mj-cs"/>
              </a:defRPr>
            </a:lvl1pPr>
          </a:lstStyle>
          <a:p>
            <a:pPr>
              <a:spcAft>
                <a:spcPts val="600"/>
              </a:spcAft>
            </a:pPr>
            <a:r>
              <a:rPr lang="en-US" sz="7200" dirty="0">
                <a:solidFill>
                  <a:schemeClr val="accent1"/>
                </a:solidFill>
                <a:latin typeface="+mj-lt"/>
              </a:rPr>
              <a:t>Wasco County Transportation Development Plan</a:t>
            </a:r>
          </a:p>
          <a:p>
            <a:pPr>
              <a:spcAft>
                <a:spcPts val="600"/>
              </a:spcAft>
            </a:pPr>
            <a:r>
              <a:rPr lang="en-US" sz="4800">
                <a:solidFill>
                  <a:schemeClr val="accent1"/>
                </a:solidFill>
                <a:latin typeface="+mj-lt"/>
              </a:rPr>
              <a:t>October 29, </a:t>
            </a:r>
            <a:r>
              <a:rPr lang="en-US" sz="4800" dirty="0">
                <a:solidFill>
                  <a:schemeClr val="accent1"/>
                </a:solidFill>
                <a:latin typeface="+mj-lt"/>
              </a:rPr>
              <a:t>2020</a:t>
            </a:r>
          </a:p>
        </p:txBody>
      </p:sp>
      <p:pic>
        <p:nvPicPr>
          <p:cNvPr id="16" name="Picture 3" descr="H:\21\21289 - RVTD 2040 Transit Master Plan\report\draft\KAI_Logo_Full-Color.png">
            <a:extLst>
              <a:ext uri="{FF2B5EF4-FFF2-40B4-BE49-F238E27FC236}">
                <a16:creationId xmlns:a16="http://schemas.microsoft.com/office/drawing/2014/main" id="{375954A0-7337-4FDB-A164-DFA1C910FF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8878" y="6107598"/>
            <a:ext cx="2955637" cy="756369"/>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0EFEDA75-9141-4705-97F8-A2BF65E47D77}"/>
              </a:ext>
            </a:extLst>
          </p:cNvPr>
          <p:cNvSpPr>
            <a:spLocks noGrp="1"/>
          </p:cNvSpPr>
          <p:nvPr>
            <p:ph type="ctrTitle"/>
          </p:nvPr>
        </p:nvSpPr>
        <p:spPr/>
        <p:txBody>
          <a:bodyPr/>
          <a:lstStyle/>
          <a:p>
            <a:r>
              <a:rPr lang="en-US" dirty="0"/>
              <a:t>Umatilla County Transit Development Plan</a:t>
            </a:r>
          </a:p>
        </p:txBody>
      </p:sp>
      <p:sp>
        <p:nvSpPr>
          <p:cNvPr id="5" name="Subtitle 4">
            <a:extLst>
              <a:ext uri="{FF2B5EF4-FFF2-40B4-BE49-F238E27FC236}">
                <a16:creationId xmlns:a16="http://schemas.microsoft.com/office/drawing/2014/main" id="{15F3A7EE-9D81-485A-B3CE-5742F6DC09F9}"/>
              </a:ext>
            </a:extLst>
          </p:cNvPr>
          <p:cNvSpPr>
            <a:spLocks noGrp="1"/>
          </p:cNvSpPr>
          <p:nvPr>
            <p:ph type="subTitle" idx="1"/>
          </p:nvPr>
        </p:nvSpPr>
        <p:spPr/>
        <p:txBody>
          <a:bodyPr/>
          <a:lstStyle/>
          <a:p>
            <a:pPr algn="r"/>
            <a:r>
              <a:rPr lang="en-US" dirty="0"/>
              <a:t>Board of Commissioners Work Session</a:t>
            </a:r>
          </a:p>
          <a:p>
            <a:pPr algn="r"/>
            <a:r>
              <a:rPr lang="en-US" dirty="0"/>
              <a:t>April 26</a:t>
            </a:r>
          </a:p>
        </p:txBody>
      </p:sp>
      <p:pic>
        <p:nvPicPr>
          <p:cNvPr id="6" name="Picture 5" descr="Logo&#10;&#10;Description automatically generated">
            <a:extLst>
              <a:ext uri="{FF2B5EF4-FFF2-40B4-BE49-F238E27FC236}">
                <a16:creationId xmlns:a16="http://schemas.microsoft.com/office/drawing/2014/main" id="{E8AEB3D6-8A16-4D4E-19DB-1E832ABCC2C9}"/>
              </a:ext>
            </a:extLst>
          </p:cNvPr>
          <p:cNvPicPr>
            <a:picLocks noChangeAspect="1"/>
          </p:cNvPicPr>
          <p:nvPr/>
        </p:nvPicPr>
        <p:blipFill>
          <a:blip r:embed="rId3"/>
          <a:stretch>
            <a:fillRect/>
          </a:stretch>
        </p:blipFill>
        <p:spPr>
          <a:xfrm>
            <a:off x="83128" y="6101631"/>
            <a:ext cx="1330036" cy="731520"/>
          </a:xfrm>
          <a:prstGeom prst="rect">
            <a:avLst/>
          </a:prstGeom>
        </p:spPr>
      </p:pic>
    </p:spTree>
    <p:extLst>
      <p:ext uri="{BB962C8B-B14F-4D97-AF65-F5344CB8AC3E}">
        <p14:creationId xmlns:p14="http://schemas.microsoft.com/office/powerpoint/2010/main" val="4217147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B086509-1281-468A-AAAC-1BBEDAE75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EA73850-2107-4E65-85FE-EDD3F45FC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2000"/>
            <a:ext cx="4053525" cy="533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5566F24-B31C-3305-68DB-334DB26716D1}"/>
              </a:ext>
            </a:extLst>
          </p:cNvPr>
          <p:cNvSpPr>
            <a:spLocks noGrp="1"/>
          </p:cNvSpPr>
          <p:nvPr>
            <p:ph type="title"/>
          </p:nvPr>
        </p:nvSpPr>
        <p:spPr>
          <a:xfrm>
            <a:off x="252919" y="1123837"/>
            <a:ext cx="3616348" cy="1322637"/>
          </a:xfrm>
        </p:spPr>
        <p:txBody>
          <a:bodyPr>
            <a:normAutofit/>
          </a:bodyPr>
          <a:lstStyle/>
          <a:p>
            <a:r>
              <a:rPr lang="en-US" dirty="0"/>
              <a:t>Existing Services</a:t>
            </a:r>
          </a:p>
        </p:txBody>
      </p:sp>
      <p:sp>
        <p:nvSpPr>
          <p:cNvPr id="3" name="Content Placeholder 2">
            <a:extLst>
              <a:ext uri="{FF2B5EF4-FFF2-40B4-BE49-F238E27FC236}">
                <a16:creationId xmlns:a16="http://schemas.microsoft.com/office/drawing/2014/main" id="{0AF124FF-9420-8CC6-C916-1BC4B6534C9D}"/>
              </a:ext>
            </a:extLst>
          </p:cNvPr>
          <p:cNvSpPr>
            <a:spLocks noGrp="1"/>
          </p:cNvSpPr>
          <p:nvPr>
            <p:ph idx="1"/>
          </p:nvPr>
        </p:nvSpPr>
        <p:spPr>
          <a:xfrm>
            <a:off x="252920" y="2597864"/>
            <a:ext cx="3616348" cy="3386883"/>
          </a:xfrm>
        </p:spPr>
        <p:txBody>
          <a:bodyPr anchor="t">
            <a:normAutofit/>
          </a:bodyPr>
          <a:lstStyle/>
          <a:p>
            <a:r>
              <a:rPr lang="en-US" dirty="0">
                <a:solidFill>
                  <a:srgbClr val="FFFFFF"/>
                </a:solidFill>
              </a:rPr>
              <a:t>Highlights fixed-route and dial-a-ride services across the County with most-recent year of ridership</a:t>
            </a:r>
          </a:p>
        </p:txBody>
      </p:sp>
      <p:pic>
        <p:nvPicPr>
          <p:cNvPr id="5" name="Picture 4" descr="Map&#10;&#10;Description automatically generated">
            <a:extLst>
              <a:ext uri="{FF2B5EF4-FFF2-40B4-BE49-F238E27FC236}">
                <a16:creationId xmlns:a16="http://schemas.microsoft.com/office/drawing/2014/main" id="{E19C589F-596E-A874-5BBD-5B7003534247}"/>
              </a:ext>
            </a:extLst>
          </p:cNvPr>
          <p:cNvPicPr>
            <a:picLocks noChangeAspect="1"/>
          </p:cNvPicPr>
          <p:nvPr/>
        </p:nvPicPr>
        <p:blipFill rotWithShape="1">
          <a:blip r:embed="rId2">
            <a:extLst>
              <a:ext uri="{28A0092B-C50C-407E-A947-70E740481C1C}">
                <a14:useLocalDpi xmlns:a14="http://schemas.microsoft.com/office/drawing/2010/main" val="0"/>
              </a:ext>
            </a:extLst>
          </a:blip>
          <a:srcRect l="2461" t="2482" r="4764" b="1882"/>
          <a:stretch/>
        </p:blipFill>
        <p:spPr bwMode="auto">
          <a:xfrm>
            <a:off x="4515391" y="1136491"/>
            <a:ext cx="3435968" cy="4585018"/>
          </a:xfrm>
          <a:prstGeom prst="rect">
            <a:avLst/>
          </a:prstGeom>
          <a:extLst>
            <a:ext uri="{53640926-AAD7-44D8-BBD7-CCE9431645EC}">
              <a14:shadowObscured xmlns:a14="http://schemas.microsoft.com/office/drawing/2010/main"/>
            </a:ext>
          </a:extLst>
        </p:spPr>
      </p:pic>
      <p:pic>
        <p:nvPicPr>
          <p:cNvPr id="7" name="Picture 6">
            <a:extLst>
              <a:ext uri="{FF2B5EF4-FFF2-40B4-BE49-F238E27FC236}">
                <a16:creationId xmlns:a16="http://schemas.microsoft.com/office/drawing/2014/main" id="{6399665D-AD6B-3B3C-30AA-43B53B08C5C3}"/>
              </a:ext>
            </a:extLst>
          </p:cNvPr>
          <p:cNvPicPr>
            <a:picLocks noChangeAspect="1"/>
          </p:cNvPicPr>
          <p:nvPr/>
        </p:nvPicPr>
        <p:blipFill>
          <a:blip r:embed="rId3"/>
          <a:stretch>
            <a:fillRect/>
          </a:stretch>
        </p:blipFill>
        <p:spPr>
          <a:xfrm>
            <a:off x="7951359" y="1375030"/>
            <a:ext cx="4138982" cy="4107939"/>
          </a:xfrm>
          <a:prstGeom prst="rect">
            <a:avLst/>
          </a:prstGeom>
        </p:spPr>
      </p:pic>
      <p:sp>
        <p:nvSpPr>
          <p:cNvPr id="4" name="Slide Number Placeholder 3">
            <a:extLst>
              <a:ext uri="{FF2B5EF4-FFF2-40B4-BE49-F238E27FC236}">
                <a16:creationId xmlns:a16="http://schemas.microsoft.com/office/drawing/2014/main" id="{F3E18032-C53A-288E-2EE8-78EFB05EB42B}"/>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10</a:t>
            </a:fld>
            <a:endParaRPr lang="en-US"/>
          </a:p>
        </p:txBody>
      </p:sp>
    </p:spTree>
    <p:extLst>
      <p:ext uri="{BB962C8B-B14F-4D97-AF65-F5344CB8AC3E}">
        <p14:creationId xmlns:p14="http://schemas.microsoft.com/office/powerpoint/2010/main" val="2311728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9566D61-E28A-35CB-2FBF-B05C6BEA5BE7}"/>
              </a:ext>
            </a:extLst>
          </p:cNvPr>
          <p:cNvSpPr>
            <a:spLocks noGrp="1"/>
          </p:cNvSpPr>
          <p:nvPr>
            <p:ph type="title"/>
          </p:nvPr>
        </p:nvSpPr>
        <p:spPr>
          <a:xfrm>
            <a:off x="1539116" y="864108"/>
            <a:ext cx="3073914" cy="5120639"/>
          </a:xfrm>
        </p:spPr>
        <p:txBody>
          <a:bodyPr>
            <a:normAutofit/>
          </a:bodyPr>
          <a:lstStyle/>
          <a:p>
            <a:pPr algn="r"/>
            <a:r>
              <a:rPr lang="en-US" dirty="0">
                <a:solidFill>
                  <a:schemeClr val="tx1">
                    <a:lumMod val="85000"/>
                    <a:lumOff val="15000"/>
                  </a:schemeClr>
                </a:solidFill>
              </a:rPr>
              <a:t>Needs</a:t>
            </a:r>
            <a:br>
              <a:rPr lang="en-US" dirty="0">
                <a:solidFill>
                  <a:schemeClr val="tx1">
                    <a:lumMod val="85000"/>
                    <a:lumOff val="15000"/>
                  </a:schemeClr>
                </a:solidFill>
              </a:rPr>
            </a:br>
            <a:r>
              <a:rPr lang="en-US" dirty="0">
                <a:solidFill>
                  <a:schemeClr val="tx1">
                    <a:lumMod val="85000"/>
                    <a:lumOff val="15000"/>
                  </a:schemeClr>
                </a:solidFill>
              </a:rPr>
              <a:t>Summary</a:t>
            </a:r>
          </a:p>
        </p:txBody>
      </p:sp>
      <p:sp>
        <p:nvSpPr>
          <p:cNvPr id="11" name="Rectangle 10">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059EBFBC-FEA0-E69D-4B5A-D8A45C63C7A6}"/>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11</a:t>
            </a:fld>
            <a:endParaRPr lang="en-US"/>
          </a:p>
        </p:txBody>
      </p:sp>
      <p:sp>
        <p:nvSpPr>
          <p:cNvPr id="6" name="Content Placeholder 2">
            <a:extLst>
              <a:ext uri="{FF2B5EF4-FFF2-40B4-BE49-F238E27FC236}">
                <a16:creationId xmlns:a16="http://schemas.microsoft.com/office/drawing/2014/main" id="{9473129A-4AA8-C620-AD24-ED6DE7D047A7}"/>
              </a:ext>
            </a:extLst>
          </p:cNvPr>
          <p:cNvSpPr>
            <a:spLocks noGrp="1"/>
          </p:cNvSpPr>
          <p:nvPr>
            <p:ph idx="1"/>
          </p:nvPr>
        </p:nvSpPr>
        <p:spPr>
          <a:xfrm>
            <a:off x="6498453" y="1"/>
            <a:ext cx="5158595" cy="6858000"/>
          </a:xfrm>
        </p:spPr>
        <p:txBody>
          <a:bodyPr>
            <a:normAutofit/>
          </a:bodyPr>
          <a:lstStyle/>
          <a:p>
            <a:pPr marL="0" indent="0">
              <a:buNone/>
            </a:pPr>
            <a:r>
              <a:rPr lang="en-US" sz="1800" b="1" dirty="0"/>
              <a:t>Provide</a:t>
            </a:r>
            <a:r>
              <a:rPr lang="en-US" sz="1800" dirty="0"/>
              <a:t> additional or modified service in Hermiston and Pendleton</a:t>
            </a:r>
          </a:p>
          <a:p>
            <a:pPr marL="0" indent="0">
              <a:buNone/>
            </a:pPr>
            <a:endParaRPr lang="en-US" sz="1800" dirty="0"/>
          </a:p>
          <a:p>
            <a:pPr marL="0" indent="0">
              <a:buNone/>
            </a:pPr>
            <a:r>
              <a:rPr lang="en-US" sz="1800" b="1" dirty="0"/>
              <a:t>Expand</a:t>
            </a:r>
            <a:r>
              <a:rPr lang="en-US" sz="1800" dirty="0"/>
              <a:t> service to neighboring regions, especially the Tri-Cities in Washington and Boardman area in Morrow County</a:t>
            </a:r>
          </a:p>
          <a:p>
            <a:pPr marL="0" indent="0">
              <a:buNone/>
            </a:pPr>
            <a:endParaRPr lang="en-US" sz="1800" dirty="0"/>
          </a:p>
          <a:p>
            <a:pPr marL="0" indent="0">
              <a:buNone/>
            </a:pPr>
            <a:r>
              <a:rPr lang="en-US" sz="1800" b="1" dirty="0"/>
              <a:t>Modify </a:t>
            </a:r>
            <a:r>
              <a:rPr lang="en-US" sz="1800" dirty="0"/>
              <a:t>service between Umatilla County and the Walla Walla area</a:t>
            </a:r>
          </a:p>
          <a:p>
            <a:pPr marL="0" indent="0">
              <a:buNone/>
            </a:pPr>
            <a:endParaRPr lang="en-US" sz="1800" dirty="0"/>
          </a:p>
          <a:p>
            <a:pPr marL="0" indent="0">
              <a:buNone/>
            </a:pPr>
            <a:r>
              <a:rPr lang="en-US" sz="1800" b="1" dirty="0"/>
              <a:t>Increase</a:t>
            </a:r>
            <a:r>
              <a:rPr lang="en-US" sz="1800" dirty="0"/>
              <a:t> regional/long-distance service</a:t>
            </a:r>
          </a:p>
          <a:p>
            <a:pPr marL="0" indent="0">
              <a:buNone/>
            </a:pPr>
            <a:endParaRPr lang="en-US" sz="1800" dirty="0"/>
          </a:p>
          <a:p>
            <a:pPr marL="0" indent="0">
              <a:buNone/>
            </a:pPr>
            <a:r>
              <a:rPr lang="en-US" sz="1800" b="1" dirty="0"/>
              <a:t>Serve</a:t>
            </a:r>
            <a:r>
              <a:rPr lang="en-US" sz="1800" dirty="0"/>
              <a:t> growing populations inside Urban Growth Boundaries (UGBs) and large cities</a:t>
            </a:r>
          </a:p>
          <a:p>
            <a:pPr marL="0" indent="0">
              <a:buNone/>
            </a:pPr>
            <a:endParaRPr lang="en-US" sz="1800" dirty="0"/>
          </a:p>
        </p:txBody>
      </p:sp>
      <p:pic>
        <p:nvPicPr>
          <p:cNvPr id="7" name="Graphic 6" descr="Train with solid fill">
            <a:extLst>
              <a:ext uri="{FF2B5EF4-FFF2-40B4-BE49-F238E27FC236}">
                <a16:creationId xmlns:a16="http://schemas.microsoft.com/office/drawing/2014/main" id="{56486B92-5EDB-5E55-6732-3768301FC4E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439737" y="3979102"/>
            <a:ext cx="720615" cy="720615"/>
          </a:xfrm>
          <a:prstGeom prst="rect">
            <a:avLst/>
          </a:prstGeom>
        </p:spPr>
      </p:pic>
      <p:sp>
        <p:nvSpPr>
          <p:cNvPr id="8" name="Rectangle 7" descr="Bus">
            <a:extLst>
              <a:ext uri="{FF2B5EF4-FFF2-40B4-BE49-F238E27FC236}">
                <a16:creationId xmlns:a16="http://schemas.microsoft.com/office/drawing/2014/main" id="{9BE26393-A52A-E6D1-FE89-219B80C43FF3}"/>
              </a:ext>
            </a:extLst>
          </p:cNvPr>
          <p:cNvSpPr/>
          <p:nvPr/>
        </p:nvSpPr>
        <p:spPr>
          <a:xfrm>
            <a:off x="5439737" y="761999"/>
            <a:ext cx="720615" cy="720615"/>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pic>
        <p:nvPicPr>
          <p:cNvPr id="10" name="Graphic 9" descr="Group with solid fill">
            <a:extLst>
              <a:ext uri="{FF2B5EF4-FFF2-40B4-BE49-F238E27FC236}">
                <a16:creationId xmlns:a16="http://schemas.microsoft.com/office/drawing/2014/main" id="{F80C30F4-537E-3F1A-C4F0-6403BA6EA0F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428832" y="4922920"/>
            <a:ext cx="731520" cy="731520"/>
          </a:xfrm>
          <a:prstGeom prst="rect">
            <a:avLst/>
          </a:prstGeom>
        </p:spPr>
      </p:pic>
      <p:pic>
        <p:nvPicPr>
          <p:cNvPr id="12" name="Graphic 11" descr="City with solid fill">
            <a:extLst>
              <a:ext uri="{FF2B5EF4-FFF2-40B4-BE49-F238E27FC236}">
                <a16:creationId xmlns:a16="http://schemas.microsoft.com/office/drawing/2014/main" id="{FDDE1B4D-ED4D-A771-A708-B56CE7F7B7B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434284" y="1950435"/>
            <a:ext cx="731520" cy="731520"/>
          </a:xfrm>
          <a:prstGeom prst="rect">
            <a:avLst/>
          </a:prstGeom>
        </p:spPr>
      </p:pic>
      <p:pic>
        <p:nvPicPr>
          <p:cNvPr id="14" name="Graphic 13" descr="Map with pin with solid fill">
            <a:extLst>
              <a:ext uri="{FF2B5EF4-FFF2-40B4-BE49-F238E27FC236}">
                <a16:creationId xmlns:a16="http://schemas.microsoft.com/office/drawing/2014/main" id="{2497A085-ABF9-F822-EA10-647D897EF9D7}"/>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434284" y="2952150"/>
            <a:ext cx="731520" cy="731520"/>
          </a:xfrm>
          <a:prstGeom prst="rect">
            <a:avLst/>
          </a:prstGeom>
        </p:spPr>
      </p:pic>
    </p:spTree>
    <p:extLst>
      <p:ext uri="{BB962C8B-B14F-4D97-AF65-F5344CB8AC3E}">
        <p14:creationId xmlns:p14="http://schemas.microsoft.com/office/powerpoint/2010/main" val="1182747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9566D61-E28A-35CB-2FBF-B05C6BEA5BE7}"/>
              </a:ext>
            </a:extLst>
          </p:cNvPr>
          <p:cNvSpPr>
            <a:spLocks noGrp="1"/>
          </p:cNvSpPr>
          <p:nvPr>
            <p:ph type="title"/>
          </p:nvPr>
        </p:nvSpPr>
        <p:spPr>
          <a:xfrm>
            <a:off x="1539116" y="864108"/>
            <a:ext cx="3073914" cy="5120639"/>
          </a:xfrm>
        </p:spPr>
        <p:txBody>
          <a:bodyPr>
            <a:normAutofit/>
          </a:bodyPr>
          <a:lstStyle/>
          <a:p>
            <a:pPr algn="r"/>
            <a:r>
              <a:rPr lang="en-US" dirty="0">
                <a:solidFill>
                  <a:schemeClr val="tx1">
                    <a:lumMod val="85000"/>
                    <a:lumOff val="15000"/>
                  </a:schemeClr>
                </a:solidFill>
              </a:rPr>
              <a:t>Needs</a:t>
            </a:r>
            <a:br>
              <a:rPr lang="en-US" dirty="0">
                <a:solidFill>
                  <a:schemeClr val="tx1">
                    <a:lumMod val="85000"/>
                    <a:lumOff val="15000"/>
                  </a:schemeClr>
                </a:solidFill>
              </a:rPr>
            </a:br>
            <a:r>
              <a:rPr lang="en-US" dirty="0">
                <a:solidFill>
                  <a:schemeClr val="tx1">
                    <a:lumMod val="85000"/>
                    <a:lumOff val="15000"/>
                  </a:schemeClr>
                </a:solidFill>
              </a:rPr>
              <a:t>Summary</a:t>
            </a:r>
            <a:br>
              <a:rPr lang="en-US" dirty="0">
                <a:solidFill>
                  <a:schemeClr val="tx1">
                    <a:lumMod val="85000"/>
                    <a:lumOff val="15000"/>
                  </a:schemeClr>
                </a:solidFill>
              </a:rPr>
            </a:br>
            <a:r>
              <a:rPr lang="en-US" dirty="0">
                <a:solidFill>
                  <a:schemeClr val="tx1">
                    <a:lumMod val="85000"/>
                    <a:lumOff val="15000"/>
                  </a:schemeClr>
                </a:solidFill>
              </a:rPr>
              <a:t>(Continued)</a:t>
            </a:r>
          </a:p>
        </p:txBody>
      </p:sp>
      <p:sp>
        <p:nvSpPr>
          <p:cNvPr id="11" name="Rectangle 10">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059EBFBC-FEA0-E69D-4B5A-D8A45C63C7A6}"/>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12</a:t>
            </a:fld>
            <a:endParaRPr lang="en-US"/>
          </a:p>
        </p:txBody>
      </p:sp>
      <p:sp>
        <p:nvSpPr>
          <p:cNvPr id="16" name="Content Placeholder 2">
            <a:extLst>
              <a:ext uri="{FF2B5EF4-FFF2-40B4-BE49-F238E27FC236}">
                <a16:creationId xmlns:a16="http://schemas.microsoft.com/office/drawing/2014/main" id="{F50C01A0-19B3-9579-305E-C5AC3644CA9D}"/>
              </a:ext>
            </a:extLst>
          </p:cNvPr>
          <p:cNvSpPr>
            <a:spLocks noGrp="1"/>
          </p:cNvSpPr>
          <p:nvPr>
            <p:ph idx="1"/>
          </p:nvPr>
        </p:nvSpPr>
        <p:spPr>
          <a:xfrm>
            <a:off x="6391925" y="1"/>
            <a:ext cx="5265124" cy="6858000"/>
          </a:xfrm>
        </p:spPr>
        <p:txBody>
          <a:bodyPr>
            <a:normAutofit/>
          </a:bodyPr>
          <a:lstStyle/>
          <a:p>
            <a:pPr marL="0" indent="0">
              <a:buNone/>
            </a:pPr>
            <a:r>
              <a:rPr lang="en-US" sz="1800" b="1" dirty="0"/>
              <a:t>Enhance</a:t>
            </a:r>
            <a:r>
              <a:rPr lang="en-US" sz="1800" dirty="0"/>
              <a:t> access for transit-dependent populations in rural and urban areas</a:t>
            </a:r>
          </a:p>
          <a:p>
            <a:pPr marL="0" indent="0">
              <a:buNone/>
            </a:pPr>
            <a:endParaRPr lang="en-US" sz="1800" dirty="0"/>
          </a:p>
          <a:p>
            <a:pPr marL="0" indent="0">
              <a:buNone/>
            </a:pPr>
            <a:r>
              <a:rPr lang="en-US" sz="1800" b="1" dirty="0"/>
              <a:t>Increase</a:t>
            </a:r>
            <a:r>
              <a:rPr lang="en-US" sz="1800" dirty="0"/>
              <a:t> service frequency, extend service hours, and provide weekend service</a:t>
            </a:r>
          </a:p>
          <a:p>
            <a:pPr marL="0" indent="0">
              <a:buNone/>
            </a:pPr>
            <a:endParaRPr lang="en-US" sz="1800" dirty="0"/>
          </a:p>
          <a:p>
            <a:pPr marL="0" indent="0">
              <a:buNone/>
            </a:pPr>
            <a:r>
              <a:rPr lang="en-US" sz="1800" b="1" dirty="0"/>
              <a:t>Improve</a:t>
            </a:r>
            <a:r>
              <a:rPr lang="en-US" sz="1800" dirty="0"/>
              <a:t> education, marketing, and partnerships</a:t>
            </a:r>
          </a:p>
          <a:p>
            <a:pPr marL="0" indent="0">
              <a:buNone/>
            </a:pPr>
            <a:endParaRPr lang="en-US" sz="1800" dirty="0"/>
          </a:p>
          <a:p>
            <a:pPr marL="0" indent="0">
              <a:buNone/>
            </a:pPr>
            <a:r>
              <a:rPr lang="en-US" sz="1800" b="1" dirty="0"/>
              <a:t>Update</a:t>
            </a:r>
            <a:r>
              <a:rPr lang="en-US" sz="1800" dirty="0"/>
              <a:t> vehicle fleet</a:t>
            </a:r>
          </a:p>
          <a:p>
            <a:pPr marL="0" indent="0">
              <a:buNone/>
            </a:pPr>
            <a:endParaRPr lang="en-US" sz="1800" dirty="0"/>
          </a:p>
          <a:p>
            <a:pPr marL="0" indent="0">
              <a:buNone/>
            </a:pPr>
            <a:r>
              <a:rPr lang="en-US" sz="1800" b="1" dirty="0"/>
              <a:t>Improve</a:t>
            </a:r>
            <a:r>
              <a:rPr lang="en-US" sz="1800" dirty="0"/>
              <a:t> bus stop amenities and access</a:t>
            </a:r>
          </a:p>
          <a:p>
            <a:pPr marL="0" indent="0">
              <a:buNone/>
            </a:pPr>
            <a:endParaRPr lang="en-US" sz="1800" dirty="0"/>
          </a:p>
          <a:p>
            <a:pPr marL="0" indent="0">
              <a:buNone/>
            </a:pPr>
            <a:r>
              <a:rPr lang="en-US" sz="1800" b="1" dirty="0"/>
              <a:t>Update</a:t>
            </a:r>
            <a:r>
              <a:rPr lang="en-US" sz="1800" dirty="0"/>
              <a:t> tools and technology</a:t>
            </a:r>
          </a:p>
        </p:txBody>
      </p:sp>
      <p:pic>
        <p:nvPicPr>
          <p:cNvPr id="17" name="Graphic 16" descr="Check In outline">
            <a:extLst>
              <a:ext uri="{FF2B5EF4-FFF2-40B4-BE49-F238E27FC236}">
                <a16:creationId xmlns:a16="http://schemas.microsoft.com/office/drawing/2014/main" id="{0A0523D0-C462-CAF2-5314-518DD6184D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490213" y="5507528"/>
            <a:ext cx="548640" cy="548640"/>
          </a:xfrm>
          <a:prstGeom prst="rect">
            <a:avLst/>
          </a:prstGeom>
        </p:spPr>
      </p:pic>
      <p:pic>
        <p:nvPicPr>
          <p:cNvPr id="18" name="Graphic 17" descr="Customer review with solid fill">
            <a:extLst>
              <a:ext uri="{FF2B5EF4-FFF2-40B4-BE49-F238E27FC236}">
                <a16:creationId xmlns:a16="http://schemas.microsoft.com/office/drawing/2014/main" id="{5238C2A1-6558-9818-0D16-1CE303A9AC5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488178" y="2975716"/>
            <a:ext cx="548640" cy="548640"/>
          </a:xfrm>
          <a:prstGeom prst="rect">
            <a:avLst/>
          </a:prstGeom>
        </p:spPr>
      </p:pic>
      <p:pic>
        <p:nvPicPr>
          <p:cNvPr id="19" name="Graphic 18" descr="Car Mechanic with solid fill">
            <a:extLst>
              <a:ext uri="{FF2B5EF4-FFF2-40B4-BE49-F238E27FC236}">
                <a16:creationId xmlns:a16="http://schemas.microsoft.com/office/drawing/2014/main" id="{BA7802B1-A71E-59D0-039B-682D77B8C4F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535933" y="3922673"/>
            <a:ext cx="548640" cy="548640"/>
          </a:xfrm>
          <a:prstGeom prst="rect">
            <a:avLst/>
          </a:prstGeom>
        </p:spPr>
      </p:pic>
      <p:pic>
        <p:nvPicPr>
          <p:cNvPr id="20" name="Graphic 19" descr="Upward trend with solid fill">
            <a:extLst>
              <a:ext uri="{FF2B5EF4-FFF2-40B4-BE49-F238E27FC236}">
                <a16:creationId xmlns:a16="http://schemas.microsoft.com/office/drawing/2014/main" id="{61DAC378-AA4E-ED9A-03D6-0FBAE67D1C2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524941" y="1953598"/>
            <a:ext cx="548640" cy="548640"/>
          </a:xfrm>
          <a:prstGeom prst="rect">
            <a:avLst/>
          </a:prstGeom>
        </p:spPr>
      </p:pic>
      <p:pic>
        <p:nvPicPr>
          <p:cNvPr id="21" name="Graphic 20" descr="Route (Two Pins With A Path) with solid fill">
            <a:extLst>
              <a:ext uri="{FF2B5EF4-FFF2-40B4-BE49-F238E27FC236}">
                <a16:creationId xmlns:a16="http://schemas.microsoft.com/office/drawing/2014/main" id="{877A8BE1-F479-AE65-0F49-0A445EE365A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535933" y="931480"/>
            <a:ext cx="548640" cy="548640"/>
          </a:xfrm>
          <a:prstGeom prst="rect">
            <a:avLst/>
          </a:prstGeom>
        </p:spPr>
      </p:pic>
      <p:pic>
        <p:nvPicPr>
          <p:cNvPr id="22" name="Graphic 21" descr="No Littering with solid fill">
            <a:extLst>
              <a:ext uri="{FF2B5EF4-FFF2-40B4-BE49-F238E27FC236}">
                <a16:creationId xmlns:a16="http://schemas.microsoft.com/office/drawing/2014/main" id="{32D38D7B-66EC-A714-947C-76074CB4E1E9}"/>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5490213" y="4710893"/>
            <a:ext cx="548640" cy="548640"/>
          </a:xfrm>
          <a:prstGeom prst="rect">
            <a:avLst/>
          </a:prstGeom>
        </p:spPr>
      </p:pic>
    </p:spTree>
    <p:extLst>
      <p:ext uri="{BB962C8B-B14F-4D97-AF65-F5344CB8AC3E}">
        <p14:creationId xmlns:p14="http://schemas.microsoft.com/office/powerpoint/2010/main" val="1431470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040CD25-63A7-42E8-80EE-A50A9B4A0FE9}"/>
              </a:ext>
            </a:extLst>
          </p:cNvPr>
          <p:cNvSpPr>
            <a:spLocks noGrp="1"/>
          </p:cNvSpPr>
          <p:nvPr>
            <p:ph type="title"/>
          </p:nvPr>
        </p:nvSpPr>
        <p:spPr>
          <a:xfrm>
            <a:off x="1539116" y="864108"/>
            <a:ext cx="3073914" cy="5120639"/>
          </a:xfrm>
        </p:spPr>
        <p:txBody>
          <a:bodyPr>
            <a:normAutofit/>
          </a:bodyPr>
          <a:lstStyle/>
          <a:p>
            <a:pPr algn="r"/>
            <a:r>
              <a:rPr lang="en-US" dirty="0">
                <a:solidFill>
                  <a:schemeClr val="tx1">
                    <a:lumMod val="85000"/>
                    <a:lumOff val="15000"/>
                  </a:schemeClr>
                </a:solidFill>
              </a:rPr>
              <a:t>Prioritization</a:t>
            </a:r>
          </a:p>
        </p:txBody>
      </p:sp>
      <p:sp>
        <p:nvSpPr>
          <p:cNvPr id="11" name="Rectangle 10">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07EDB31-DE92-C9B2-F348-321219241ECE}"/>
              </a:ext>
            </a:extLst>
          </p:cNvPr>
          <p:cNvSpPr>
            <a:spLocks noGrp="1"/>
          </p:cNvSpPr>
          <p:nvPr>
            <p:ph idx="1"/>
          </p:nvPr>
        </p:nvSpPr>
        <p:spPr>
          <a:xfrm>
            <a:off x="5289229" y="864108"/>
            <a:ext cx="5910677" cy="5120640"/>
          </a:xfrm>
        </p:spPr>
        <p:txBody>
          <a:bodyPr>
            <a:normAutofit/>
          </a:bodyPr>
          <a:lstStyle/>
          <a:p>
            <a:pPr marL="0" indent="0">
              <a:buNone/>
            </a:pPr>
            <a:r>
              <a:rPr lang="en-US" b="1" dirty="0"/>
              <a:t>Short-term projects: </a:t>
            </a:r>
            <a:r>
              <a:rPr lang="en-US" dirty="0"/>
              <a:t>high priority, lower implementation costs or dedicated funding in-place, higher ridership potential and improved transit access</a:t>
            </a:r>
          </a:p>
          <a:p>
            <a:pPr lvl="1">
              <a:buFont typeface="Courier New" panose="02070309020205020404" pitchFamily="49" charset="0"/>
              <a:buChar char="o"/>
            </a:pPr>
            <a:r>
              <a:rPr lang="en-US" dirty="0"/>
              <a:t>Pursue</a:t>
            </a:r>
            <a:r>
              <a:rPr lang="en-US" b="1" dirty="0"/>
              <a:t> </a:t>
            </a:r>
            <a:r>
              <a:rPr lang="en-US" dirty="0"/>
              <a:t>STIF Intercommunity funds and WSDOT grants (via Ben Franklin Transit) to pilot the </a:t>
            </a:r>
            <a:r>
              <a:rPr lang="en-US" b="1" dirty="0"/>
              <a:t>proposed Tri-Cities route.</a:t>
            </a:r>
          </a:p>
          <a:p>
            <a:pPr lvl="1">
              <a:buFont typeface="Courier New" panose="02070309020205020404" pitchFamily="49" charset="0"/>
              <a:buChar char="o"/>
            </a:pPr>
            <a:r>
              <a:rPr lang="en-US" dirty="0"/>
              <a:t>Implement passenger counters and monitor stop usage to assess </a:t>
            </a:r>
            <a:r>
              <a:rPr lang="en-US" b="1" dirty="0"/>
              <a:t>bus stop amenity</a:t>
            </a:r>
            <a:r>
              <a:rPr lang="en-US" dirty="0"/>
              <a:t> </a:t>
            </a:r>
            <a:r>
              <a:rPr lang="en-US" b="1" dirty="0"/>
              <a:t>needs</a:t>
            </a:r>
            <a:r>
              <a:rPr lang="en-US" dirty="0"/>
              <a:t>.</a:t>
            </a:r>
          </a:p>
          <a:p>
            <a:pPr lvl="1">
              <a:buFont typeface="Courier New" panose="02070309020205020404" pitchFamily="49" charset="0"/>
              <a:buChar char="o"/>
            </a:pPr>
            <a:r>
              <a:rPr lang="en-US" dirty="0"/>
              <a:t>Improve</a:t>
            </a:r>
            <a:r>
              <a:rPr lang="en-US" b="1" dirty="0"/>
              <a:t> </a:t>
            </a:r>
            <a:r>
              <a:rPr lang="en-US" dirty="0"/>
              <a:t>amenities</a:t>
            </a:r>
            <a:r>
              <a:rPr lang="en-US" b="1" dirty="0"/>
              <a:t> </a:t>
            </a:r>
            <a:r>
              <a:rPr lang="en-US" dirty="0"/>
              <a:t>at the </a:t>
            </a:r>
            <a:r>
              <a:rPr lang="en-US" b="1" dirty="0"/>
              <a:t>Pendleton Walmart, Hermiston Walmart, </a:t>
            </a:r>
            <a:r>
              <a:rPr lang="en-US" b="1" dirty="0" err="1"/>
              <a:t>Til</a:t>
            </a:r>
            <a:r>
              <a:rPr lang="en-US" b="1" dirty="0"/>
              <a:t> Taylor Park, 3rd &amp; Orchard </a:t>
            </a:r>
            <a:r>
              <a:rPr lang="en-US" dirty="0"/>
              <a:t>(or alternative Hermiston transit center), and </a:t>
            </a:r>
            <a:r>
              <a:rPr lang="en-US" b="1" dirty="0" err="1"/>
              <a:t>Nixyaawii</a:t>
            </a:r>
            <a:r>
              <a:rPr lang="en-US" b="1" dirty="0"/>
              <a:t> Governance Center/Tribal Health Center </a:t>
            </a:r>
            <a:r>
              <a:rPr lang="en-US" dirty="0"/>
              <a:t>stops. </a:t>
            </a:r>
          </a:p>
          <a:p>
            <a:pPr lvl="1">
              <a:buFont typeface="Courier New" panose="02070309020205020404" pitchFamily="49" charset="0"/>
              <a:buChar char="o"/>
            </a:pPr>
            <a:r>
              <a:rPr lang="en-US" dirty="0"/>
              <a:t>Pursue </a:t>
            </a:r>
            <a:r>
              <a:rPr lang="en-US" b="1" dirty="0"/>
              <a:t>real-time vehicle arrival implementation </a:t>
            </a:r>
            <a:r>
              <a:rPr lang="en-US" dirty="0"/>
              <a:t>and associated trip planner updates.</a:t>
            </a:r>
          </a:p>
          <a:p>
            <a:pPr lvl="1">
              <a:buFont typeface="Courier New" panose="02070309020205020404" pitchFamily="49" charset="0"/>
              <a:buChar char="o"/>
            </a:pPr>
            <a:endParaRPr lang="en-US" dirty="0"/>
          </a:p>
        </p:txBody>
      </p:sp>
      <p:sp>
        <p:nvSpPr>
          <p:cNvPr id="15" name="Rectangle 14">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BC0E183C-48BE-427E-804A-4E1CBCC47B90}"/>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13</a:t>
            </a:fld>
            <a:endParaRPr lang="en-US"/>
          </a:p>
        </p:txBody>
      </p:sp>
    </p:spTree>
    <p:extLst>
      <p:ext uri="{BB962C8B-B14F-4D97-AF65-F5344CB8AC3E}">
        <p14:creationId xmlns:p14="http://schemas.microsoft.com/office/powerpoint/2010/main" val="317961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040CD25-63A7-42E8-80EE-A50A9B4A0FE9}"/>
              </a:ext>
            </a:extLst>
          </p:cNvPr>
          <p:cNvSpPr>
            <a:spLocks noGrp="1"/>
          </p:cNvSpPr>
          <p:nvPr>
            <p:ph type="title"/>
          </p:nvPr>
        </p:nvSpPr>
        <p:spPr>
          <a:xfrm>
            <a:off x="1539116" y="864108"/>
            <a:ext cx="3073914" cy="5120639"/>
          </a:xfrm>
        </p:spPr>
        <p:txBody>
          <a:bodyPr>
            <a:normAutofit/>
          </a:bodyPr>
          <a:lstStyle/>
          <a:p>
            <a:pPr algn="r"/>
            <a:r>
              <a:rPr lang="en-US">
                <a:solidFill>
                  <a:schemeClr val="tx1">
                    <a:lumMod val="85000"/>
                    <a:lumOff val="15000"/>
                  </a:schemeClr>
                </a:solidFill>
              </a:rPr>
              <a:t>Prioritization</a:t>
            </a:r>
          </a:p>
        </p:txBody>
      </p:sp>
      <p:sp>
        <p:nvSpPr>
          <p:cNvPr id="14" name="Rectangle 13">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6" name="Straight Connector 15">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F5B0B078-838F-B3A5-0DF3-D1C5839DAC12}"/>
              </a:ext>
            </a:extLst>
          </p:cNvPr>
          <p:cNvSpPr>
            <a:spLocks noGrp="1"/>
          </p:cNvSpPr>
          <p:nvPr>
            <p:ph idx="1"/>
          </p:nvPr>
        </p:nvSpPr>
        <p:spPr>
          <a:xfrm>
            <a:off x="5289229" y="864108"/>
            <a:ext cx="5910677" cy="5120640"/>
          </a:xfrm>
        </p:spPr>
        <p:txBody>
          <a:bodyPr>
            <a:normAutofit/>
          </a:bodyPr>
          <a:lstStyle/>
          <a:p>
            <a:pPr marL="0" indent="0">
              <a:buNone/>
            </a:pPr>
            <a:r>
              <a:rPr lang="en-US" sz="1400" b="1"/>
              <a:t>Mid-term projects: </a:t>
            </a:r>
            <a:r>
              <a:rPr lang="en-US" sz="1400"/>
              <a:t>consider public feedback on service enhancements, cost constraints, and service distribution across the county</a:t>
            </a:r>
          </a:p>
          <a:p>
            <a:pPr lvl="1">
              <a:buFont typeface="Courier New" panose="02070309020205020404" pitchFamily="49" charset="0"/>
              <a:buChar char="o"/>
            </a:pPr>
            <a:r>
              <a:rPr lang="en-US" sz="1400" b="1"/>
              <a:t>Pursue additional funding </a:t>
            </a:r>
            <a:r>
              <a:rPr lang="en-US" sz="1400"/>
              <a:t>to implement service enhancements and maintain existing operations; consider becoming a transportation district and pursuing property tax revenues and/or increasing city contributions.</a:t>
            </a:r>
          </a:p>
          <a:p>
            <a:pPr lvl="1">
              <a:buFont typeface="Courier New" panose="02070309020205020404" pitchFamily="49" charset="0"/>
              <a:buChar char="o"/>
            </a:pPr>
            <a:r>
              <a:rPr lang="en-US" sz="1400"/>
              <a:t>Becoming a transportation district may result in </a:t>
            </a:r>
            <a:r>
              <a:rPr lang="en-US" sz="1400" b="1"/>
              <a:t>provider consolidation </a:t>
            </a:r>
            <a:r>
              <a:rPr lang="en-US" sz="1400"/>
              <a:t>with potential to pool staffing and decrease overhead costs in providing service.</a:t>
            </a:r>
          </a:p>
          <a:p>
            <a:pPr lvl="1">
              <a:buFont typeface="Courier New" panose="02070309020205020404" pitchFamily="49" charset="0"/>
              <a:buChar char="o"/>
            </a:pPr>
            <a:r>
              <a:rPr lang="en-US" sz="1400"/>
              <a:t>Before or alongside this transition, providers could pursue a </a:t>
            </a:r>
            <a:r>
              <a:rPr lang="en-US" sz="1400" b="1"/>
              <a:t>centralized transit center </a:t>
            </a:r>
            <a:r>
              <a:rPr lang="en-US" sz="1400"/>
              <a:t>in Pendleton, potentially using and/or expanding the planned storage facility in northwest Pendleton.</a:t>
            </a:r>
          </a:p>
          <a:p>
            <a:pPr lvl="1">
              <a:buFont typeface="Courier New" panose="02070309020205020404" pitchFamily="49" charset="0"/>
              <a:buChar char="o"/>
            </a:pPr>
            <a:r>
              <a:rPr lang="en-US" sz="1400">
                <a:effectLst/>
                <a:latin typeface="Century Gothic" panose="020B0502020202020204" pitchFamily="34" charset="0"/>
                <a:ea typeface="Calibri" panose="020F0502020204030204" pitchFamily="34" charset="0"/>
                <a:cs typeface="Times New Roman" panose="02020603050405020304" pitchFamily="18" charset="0"/>
              </a:rPr>
              <a:t>After a storage facility transition, the </a:t>
            </a:r>
            <a:r>
              <a:rPr lang="en-US" sz="1400" b="1">
                <a:effectLst/>
                <a:latin typeface="Century Gothic" panose="020B0502020202020204" pitchFamily="34" charset="0"/>
                <a:ea typeface="Calibri" panose="020F0502020204030204" pitchFamily="34" charset="0"/>
                <a:cs typeface="Times New Roman" panose="02020603050405020304" pitchFamily="18" charset="0"/>
              </a:rPr>
              <a:t>Mission Metro Alternative A</a:t>
            </a:r>
            <a:r>
              <a:rPr lang="en-US" sz="1400">
                <a:effectLst/>
                <a:latin typeface="Century Gothic" panose="020B0502020202020204" pitchFamily="34" charset="0"/>
                <a:ea typeface="Calibri" panose="020F0502020204030204" pitchFamily="34" charset="0"/>
                <a:cs typeface="Times New Roman" panose="02020603050405020304" pitchFamily="18" charset="0"/>
              </a:rPr>
              <a:t> could be implemented to serve as an express connection between Mission and Pendleton. </a:t>
            </a:r>
            <a:endParaRPr lang="en-US" sz="1400"/>
          </a:p>
          <a:p>
            <a:pPr lvl="1">
              <a:buFont typeface="Courier New" panose="02070309020205020404" pitchFamily="49" charset="0"/>
              <a:buChar char="o"/>
            </a:pPr>
            <a:r>
              <a:rPr lang="en-US" sz="1400"/>
              <a:t>Additional revenues could be used to </a:t>
            </a:r>
            <a:r>
              <a:rPr lang="en-US" sz="1400" b="1"/>
              <a:t>add one trip per weekday </a:t>
            </a:r>
            <a:r>
              <a:rPr lang="en-US" sz="1400"/>
              <a:t>to Hermiston HART, La Grande Arrow, and Pilot Rocket. </a:t>
            </a:r>
          </a:p>
          <a:p>
            <a:pPr lvl="1">
              <a:buFont typeface="Courier New" panose="02070309020205020404" pitchFamily="49" charset="0"/>
              <a:buChar char="o"/>
            </a:pPr>
            <a:r>
              <a:rPr lang="en-US" sz="1400"/>
              <a:t>Pursue </a:t>
            </a:r>
            <a:r>
              <a:rPr lang="en-US" sz="1400" b="1"/>
              <a:t>lower emission vehicles and infrastructure </a:t>
            </a:r>
            <a:r>
              <a:rPr lang="en-US" sz="1400"/>
              <a:t>to lower operating costs and reduce greenhouse gas emissions.</a:t>
            </a:r>
          </a:p>
          <a:p>
            <a:pPr lvl="1">
              <a:buFont typeface="Courier New" panose="02070309020205020404" pitchFamily="49" charset="0"/>
              <a:buChar char="o"/>
            </a:pPr>
            <a:endParaRPr lang="en-US" sz="1400"/>
          </a:p>
        </p:txBody>
      </p:sp>
      <p:sp>
        <p:nvSpPr>
          <p:cNvPr id="18" name="Rectangle 17">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BC0E183C-48BE-427E-804A-4E1CBCC47B90}"/>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14</a:t>
            </a:fld>
            <a:endParaRPr lang="en-US"/>
          </a:p>
        </p:txBody>
      </p:sp>
    </p:spTree>
    <p:extLst>
      <p:ext uri="{BB962C8B-B14F-4D97-AF65-F5344CB8AC3E}">
        <p14:creationId xmlns:p14="http://schemas.microsoft.com/office/powerpoint/2010/main" val="2502135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040CD25-63A7-42E8-80EE-A50A9B4A0FE9}"/>
              </a:ext>
            </a:extLst>
          </p:cNvPr>
          <p:cNvSpPr>
            <a:spLocks noGrp="1"/>
          </p:cNvSpPr>
          <p:nvPr>
            <p:ph type="title"/>
          </p:nvPr>
        </p:nvSpPr>
        <p:spPr>
          <a:xfrm>
            <a:off x="1539116" y="864108"/>
            <a:ext cx="3073914" cy="5120639"/>
          </a:xfrm>
        </p:spPr>
        <p:txBody>
          <a:bodyPr>
            <a:normAutofit/>
          </a:bodyPr>
          <a:lstStyle/>
          <a:p>
            <a:pPr algn="r"/>
            <a:r>
              <a:rPr lang="en-US" dirty="0">
                <a:solidFill>
                  <a:schemeClr val="tx1">
                    <a:lumMod val="85000"/>
                    <a:lumOff val="15000"/>
                  </a:schemeClr>
                </a:solidFill>
              </a:rPr>
              <a:t>Prioritization</a:t>
            </a:r>
          </a:p>
        </p:txBody>
      </p:sp>
      <p:sp>
        <p:nvSpPr>
          <p:cNvPr id="14" name="Rectangle 13">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6" name="Straight Connector 15">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36DEDBD1-549F-8392-7B0E-1CFE6D1C2250}"/>
              </a:ext>
            </a:extLst>
          </p:cNvPr>
          <p:cNvSpPr>
            <a:spLocks noGrp="1"/>
          </p:cNvSpPr>
          <p:nvPr>
            <p:ph idx="1"/>
          </p:nvPr>
        </p:nvSpPr>
        <p:spPr>
          <a:xfrm>
            <a:off x="5289229" y="864108"/>
            <a:ext cx="5910677" cy="5120640"/>
          </a:xfrm>
        </p:spPr>
        <p:txBody>
          <a:bodyPr>
            <a:normAutofit/>
          </a:bodyPr>
          <a:lstStyle/>
          <a:p>
            <a:pPr marL="0" indent="0">
              <a:buNone/>
            </a:pPr>
            <a:r>
              <a:rPr lang="en-US" b="1" dirty="0"/>
              <a:t>Long-term projects: </a:t>
            </a:r>
            <a:r>
              <a:rPr lang="en-US" dirty="0"/>
              <a:t>highly desired by riders but would require substantial additional funding that may be difficult to obtain in the short- or mid-term. </a:t>
            </a:r>
          </a:p>
          <a:p>
            <a:pPr lvl="1">
              <a:buFont typeface="Courier New" panose="02070309020205020404" pitchFamily="49" charset="0"/>
              <a:buChar char="o"/>
            </a:pPr>
            <a:r>
              <a:rPr lang="en-US" dirty="0"/>
              <a:t>Pursuing increased funding to implement </a:t>
            </a:r>
            <a:r>
              <a:rPr lang="en-US" b="1" dirty="0"/>
              <a:t>increased and new weekend service </a:t>
            </a:r>
            <a:r>
              <a:rPr lang="en-US" dirty="0"/>
              <a:t>on all fixed-routes and demand-response services.</a:t>
            </a:r>
          </a:p>
          <a:p>
            <a:pPr lvl="1">
              <a:buFont typeface="Courier New" panose="02070309020205020404" pitchFamily="49" charset="0"/>
              <a:buChar char="o"/>
            </a:pPr>
            <a:endParaRPr lang="en-US" dirty="0"/>
          </a:p>
          <a:p>
            <a:pPr marL="0" indent="0">
              <a:buNone/>
            </a:pPr>
            <a:r>
              <a:rPr lang="en-US" b="1" dirty="0"/>
              <a:t>Unconstrained projects: </a:t>
            </a:r>
            <a:r>
              <a:rPr lang="en-US" dirty="0"/>
              <a:t>high priority for survey respondents but beyond projected funding availability</a:t>
            </a:r>
            <a:endParaRPr lang="en-US" b="1" dirty="0"/>
          </a:p>
          <a:p>
            <a:pPr lvl="1">
              <a:buFont typeface="Courier New" panose="02070309020205020404" pitchFamily="49" charset="0"/>
              <a:buChar char="o"/>
            </a:pPr>
            <a:r>
              <a:rPr lang="en-US" b="1" dirty="0"/>
              <a:t>Increased weekend service and increased frequency </a:t>
            </a:r>
            <a:r>
              <a:rPr lang="en-US" dirty="0"/>
              <a:t>for all fixed-routes and demand-response services. </a:t>
            </a:r>
          </a:p>
        </p:txBody>
      </p:sp>
      <p:sp>
        <p:nvSpPr>
          <p:cNvPr id="18" name="Rectangle 17">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BC0E183C-48BE-427E-804A-4E1CBCC47B90}"/>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15</a:t>
            </a:fld>
            <a:endParaRPr lang="en-US"/>
          </a:p>
        </p:txBody>
      </p:sp>
    </p:spTree>
    <p:extLst>
      <p:ext uri="{BB962C8B-B14F-4D97-AF65-F5344CB8AC3E}">
        <p14:creationId xmlns:p14="http://schemas.microsoft.com/office/powerpoint/2010/main" val="1143617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A566E947-FB18-4E34-92A1-7AE6603498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E1FB687-F018-4798-90C8-38F1111E1A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228428" y="272368"/>
            <a:ext cx="1741251" cy="114300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A66D4D6-7856-E787-B3D2-926998D005DE}"/>
              </a:ext>
            </a:extLst>
          </p:cNvPr>
          <p:cNvSpPr>
            <a:spLocks noGrp="1"/>
          </p:cNvSpPr>
          <p:nvPr>
            <p:ph type="title"/>
          </p:nvPr>
        </p:nvSpPr>
        <p:spPr>
          <a:xfrm>
            <a:off x="641667" y="5257630"/>
            <a:ext cx="10908667" cy="1021405"/>
          </a:xfrm>
        </p:spPr>
        <p:txBody>
          <a:bodyPr>
            <a:normAutofit/>
          </a:bodyPr>
          <a:lstStyle/>
          <a:p>
            <a:pPr algn="ctr"/>
            <a:r>
              <a:rPr lang="en-US" dirty="0"/>
              <a:t>Implementation Plan</a:t>
            </a:r>
          </a:p>
        </p:txBody>
      </p:sp>
      <p:sp>
        <p:nvSpPr>
          <p:cNvPr id="23" name="Rectangle 22">
            <a:extLst>
              <a:ext uri="{FF2B5EF4-FFF2-40B4-BE49-F238E27FC236}">
                <a16:creationId xmlns:a16="http://schemas.microsoft.com/office/drawing/2014/main" id="{99BAA161-AE24-467D-9AE2-A99E23CD7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7030" y="-5522982"/>
            <a:ext cx="384048" cy="1143001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Slide Number Placeholder 3">
            <a:extLst>
              <a:ext uri="{FF2B5EF4-FFF2-40B4-BE49-F238E27FC236}">
                <a16:creationId xmlns:a16="http://schemas.microsoft.com/office/drawing/2014/main" id="{7726AD61-1C51-8214-563E-4E52DD17F4D7}"/>
              </a:ext>
            </a:extLst>
          </p:cNvPr>
          <p:cNvSpPr>
            <a:spLocks noGrp="1"/>
          </p:cNvSpPr>
          <p:nvPr>
            <p:ph type="sldNum" sz="quarter" idx="12"/>
          </p:nvPr>
        </p:nvSpPr>
        <p:spPr>
          <a:xfrm>
            <a:off x="10920540" y="6557589"/>
            <a:ext cx="1259588" cy="300411"/>
          </a:xfrm>
        </p:spPr>
        <p:txBody>
          <a:bodyPr>
            <a:normAutofit/>
          </a:bodyPr>
          <a:lstStyle/>
          <a:p>
            <a:pPr defTabSz="374904">
              <a:spcAft>
                <a:spcPts val="492"/>
              </a:spcAft>
            </a:pPr>
            <a:fld id="{4FAB73BC-B049-4115-A692-8D63A059BFB8}" type="slidenum">
              <a:rPr lang="en-US" sz="984" b="1" kern="1200">
                <a:solidFill>
                  <a:schemeClr val="accent1"/>
                </a:solidFill>
                <a:latin typeface="+mn-lt"/>
                <a:ea typeface="+mn-ea"/>
                <a:cs typeface="+mn-cs"/>
              </a:rPr>
              <a:pPr defTabSz="374904">
                <a:spcAft>
                  <a:spcPts val="492"/>
                </a:spcAft>
              </a:pPr>
              <a:t>16</a:t>
            </a:fld>
            <a:endParaRPr lang="en-US" dirty="0"/>
          </a:p>
        </p:txBody>
      </p:sp>
      <p:graphicFrame>
        <p:nvGraphicFramePr>
          <p:cNvPr id="14" name="Content Placeholder 2">
            <a:extLst>
              <a:ext uri="{FF2B5EF4-FFF2-40B4-BE49-F238E27FC236}">
                <a16:creationId xmlns:a16="http://schemas.microsoft.com/office/drawing/2014/main" id="{000097CE-FE7F-021A-3AD9-A4BAA441B78D}"/>
              </a:ext>
            </a:extLst>
          </p:cNvPr>
          <p:cNvGraphicFramePr>
            <a:graphicFrameLocks/>
          </p:cNvGraphicFramePr>
          <p:nvPr>
            <p:extLst>
              <p:ext uri="{D42A27DB-BD31-4B8C-83A1-F6EECF244321}">
                <p14:modId xmlns:p14="http://schemas.microsoft.com/office/powerpoint/2010/main" val="3109112364"/>
              </p:ext>
            </p:extLst>
          </p:nvPr>
        </p:nvGraphicFramePr>
        <p:xfrm>
          <a:off x="476828" y="384048"/>
          <a:ext cx="11238343" cy="4732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8293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1AF16-8334-8452-F9CB-326EA35587FC}"/>
              </a:ext>
            </a:extLst>
          </p:cNvPr>
          <p:cNvSpPr>
            <a:spLocks noGrp="1"/>
          </p:cNvSpPr>
          <p:nvPr>
            <p:ph type="title"/>
          </p:nvPr>
        </p:nvSpPr>
        <p:spPr>
          <a:xfrm>
            <a:off x="252919" y="1123837"/>
            <a:ext cx="2947482" cy="4601183"/>
          </a:xfrm>
        </p:spPr>
        <p:txBody>
          <a:bodyPr>
            <a:normAutofit/>
          </a:bodyPr>
          <a:lstStyle/>
          <a:p>
            <a:r>
              <a:rPr lang="en-US" dirty="0"/>
              <a:t>Discussion</a:t>
            </a:r>
          </a:p>
        </p:txBody>
      </p:sp>
      <p:sp>
        <p:nvSpPr>
          <p:cNvPr id="4" name="Slide Number Placeholder 3">
            <a:extLst>
              <a:ext uri="{FF2B5EF4-FFF2-40B4-BE49-F238E27FC236}">
                <a16:creationId xmlns:a16="http://schemas.microsoft.com/office/drawing/2014/main" id="{B0E92DF2-0C21-7A8B-57AF-6C3EB1358E1E}"/>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17</a:t>
            </a:fld>
            <a:endParaRPr lang="en-US"/>
          </a:p>
        </p:txBody>
      </p:sp>
      <p:graphicFrame>
        <p:nvGraphicFramePr>
          <p:cNvPr id="6" name="Content Placeholder 2">
            <a:extLst>
              <a:ext uri="{FF2B5EF4-FFF2-40B4-BE49-F238E27FC236}">
                <a16:creationId xmlns:a16="http://schemas.microsoft.com/office/drawing/2014/main" id="{ECFFBD6C-C899-5194-98F6-F2265E61AFE2}"/>
              </a:ext>
            </a:extLst>
          </p:cNvPr>
          <p:cNvGraphicFramePr>
            <a:graphicFrameLocks noGrp="1"/>
          </p:cNvGraphicFramePr>
          <p:nvPr>
            <p:ph idx="1"/>
            <p:extLst>
              <p:ext uri="{D42A27DB-BD31-4B8C-83A1-F6EECF244321}">
                <p14:modId xmlns:p14="http://schemas.microsoft.com/office/powerpoint/2010/main" val="643480838"/>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5573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0CD25-63A7-42E8-80EE-A50A9B4A0FE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B5D0EE-7BA8-405C-AF3E-496D8DA1CA66}"/>
              </a:ext>
            </a:extLst>
          </p:cNvPr>
          <p:cNvSpPr>
            <a:spLocks noGrp="1"/>
          </p:cNvSpPr>
          <p:nvPr>
            <p:ph idx="1"/>
          </p:nvPr>
        </p:nvSpPr>
        <p:spPr>
          <a:xfrm>
            <a:off x="3869268" y="864108"/>
            <a:ext cx="7621692" cy="5120640"/>
          </a:xfrm>
        </p:spPr>
        <p:txBody>
          <a:bodyPr>
            <a:normAutofit/>
          </a:bodyPr>
          <a:lstStyle/>
          <a:p>
            <a:pPr>
              <a:buFont typeface="Courier New" panose="02070309020205020404" pitchFamily="49" charset="0"/>
              <a:buChar char="o"/>
            </a:pPr>
            <a:r>
              <a:rPr lang="en-US" dirty="0"/>
              <a:t>The project team will revise the TDP and Executive Summary based on input from AC (April 12</a:t>
            </a:r>
            <a:r>
              <a:rPr lang="en-US" baseline="30000" dirty="0"/>
              <a:t>th</a:t>
            </a:r>
            <a:r>
              <a:rPr lang="en-US" dirty="0"/>
              <a:t>), UCTAC (April 19</a:t>
            </a:r>
            <a:r>
              <a:rPr lang="en-US" baseline="30000" dirty="0"/>
              <a:t>th</a:t>
            </a:r>
            <a:r>
              <a:rPr lang="en-US" dirty="0"/>
              <a:t>), and Board of Commissioners feedback</a:t>
            </a:r>
          </a:p>
          <a:p>
            <a:pPr>
              <a:buFont typeface="Courier New" panose="02070309020205020404" pitchFamily="49" charset="0"/>
              <a:buChar char="o"/>
            </a:pPr>
            <a:r>
              <a:rPr lang="en-US" dirty="0"/>
              <a:t>UCTAC will review the revised documents and consider recommendation to the Board of Commissioners on May 17</a:t>
            </a:r>
            <a:r>
              <a:rPr lang="en-US" baseline="30000" dirty="0"/>
              <a:t>th</a:t>
            </a:r>
            <a:r>
              <a:rPr lang="en-US" dirty="0"/>
              <a:t> </a:t>
            </a:r>
          </a:p>
          <a:p>
            <a:pPr>
              <a:buFont typeface="Courier New" panose="02070309020205020404" pitchFamily="49" charset="0"/>
              <a:buChar char="o"/>
            </a:pPr>
            <a:r>
              <a:rPr lang="en-US" dirty="0"/>
              <a:t>The TDP and Executive Summary will be presented for adoption June 7</a:t>
            </a:r>
            <a:r>
              <a:rPr lang="en-US" baseline="30000" dirty="0"/>
              <a:t>th</a:t>
            </a:r>
            <a:r>
              <a:rPr lang="en-US" dirty="0"/>
              <a:t> </a:t>
            </a:r>
          </a:p>
          <a:p>
            <a:pPr>
              <a:buFont typeface="Courier New" panose="02070309020205020404" pitchFamily="49" charset="0"/>
              <a:buChar char="o"/>
            </a:pPr>
            <a:r>
              <a:rPr lang="en-US" dirty="0"/>
              <a:t>TDP will guide transit investments in the County and adapt to shifting needs, funding opportunities, and partnerships</a:t>
            </a:r>
          </a:p>
        </p:txBody>
      </p:sp>
      <p:sp>
        <p:nvSpPr>
          <p:cNvPr id="4" name="Slide Number Placeholder 3">
            <a:extLst>
              <a:ext uri="{FF2B5EF4-FFF2-40B4-BE49-F238E27FC236}">
                <a16:creationId xmlns:a16="http://schemas.microsoft.com/office/drawing/2014/main" id="{BC0E183C-48BE-427E-804A-4E1CBCC47B90}"/>
              </a:ext>
            </a:extLst>
          </p:cNvPr>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142431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72FBF-45EB-40AA-9F0B-2B89A805CE46}"/>
              </a:ext>
            </a:extLst>
          </p:cNvPr>
          <p:cNvSpPr>
            <a:spLocks noGrp="1"/>
          </p:cNvSpPr>
          <p:nvPr>
            <p:ph type="title"/>
          </p:nvPr>
        </p:nvSpPr>
        <p:spPr>
          <a:xfrm>
            <a:off x="252919" y="1123837"/>
            <a:ext cx="2947482" cy="4601183"/>
          </a:xfrm>
        </p:spPr>
        <p:txBody>
          <a:bodyPr/>
          <a:lstStyle/>
          <a:p>
            <a:r>
              <a:rPr lang="en-US" dirty="0"/>
              <a:t>Welcome, Meeting Purpose, Agenda Review</a:t>
            </a:r>
          </a:p>
        </p:txBody>
      </p:sp>
      <p:sp>
        <p:nvSpPr>
          <p:cNvPr id="3" name="Content Placeholder 2">
            <a:extLst>
              <a:ext uri="{FF2B5EF4-FFF2-40B4-BE49-F238E27FC236}">
                <a16:creationId xmlns:a16="http://schemas.microsoft.com/office/drawing/2014/main" id="{563CD5F5-80C6-412F-B82C-309EEACAAE7C}"/>
              </a:ext>
            </a:extLst>
          </p:cNvPr>
          <p:cNvSpPr>
            <a:spLocks noGrp="1"/>
          </p:cNvSpPr>
          <p:nvPr>
            <p:ph idx="1"/>
          </p:nvPr>
        </p:nvSpPr>
        <p:spPr>
          <a:xfrm>
            <a:off x="3869268" y="864108"/>
            <a:ext cx="7315200" cy="5120640"/>
          </a:xfrm>
        </p:spPr>
        <p:txBody>
          <a:bodyPr/>
          <a:lstStyle/>
          <a:p>
            <a:r>
              <a:rPr lang="en-US" dirty="0"/>
              <a:t>Project Overview</a:t>
            </a:r>
          </a:p>
          <a:p>
            <a:r>
              <a:rPr lang="en-US" dirty="0"/>
              <a:t>Transit Development Plan and Executive Summary Overview</a:t>
            </a:r>
          </a:p>
          <a:p>
            <a:r>
              <a:rPr lang="en-US" dirty="0"/>
              <a:t>Discussion</a:t>
            </a:r>
          </a:p>
          <a:p>
            <a:r>
              <a:rPr lang="en-US" dirty="0"/>
              <a:t>Next Steps</a:t>
            </a:r>
          </a:p>
        </p:txBody>
      </p:sp>
      <p:sp>
        <p:nvSpPr>
          <p:cNvPr id="4" name="Slide Number Placeholder 3">
            <a:extLst>
              <a:ext uri="{FF2B5EF4-FFF2-40B4-BE49-F238E27FC236}">
                <a16:creationId xmlns:a16="http://schemas.microsoft.com/office/drawing/2014/main" id="{F1446F87-C452-4886-9B70-88B5EA385141}"/>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3446955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EDB02-8B42-43C4-B822-39222630893F}"/>
              </a:ext>
            </a:extLst>
          </p:cNvPr>
          <p:cNvSpPr>
            <a:spLocks noGrp="1"/>
          </p:cNvSpPr>
          <p:nvPr>
            <p:ph type="title"/>
          </p:nvPr>
        </p:nvSpPr>
        <p:spPr/>
        <p:txBody>
          <a:bodyPr/>
          <a:lstStyle/>
          <a:p>
            <a:r>
              <a:rPr lang="en-US" dirty="0"/>
              <a:t>Project Overview</a:t>
            </a:r>
          </a:p>
        </p:txBody>
      </p:sp>
      <p:sp>
        <p:nvSpPr>
          <p:cNvPr id="4" name="Slide Number Placeholder 3">
            <a:extLst>
              <a:ext uri="{FF2B5EF4-FFF2-40B4-BE49-F238E27FC236}">
                <a16:creationId xmlns:a16="http://schemas.microsoft.com/office/drawing/2014/main" id="{0938DE6A-956F-4D52-9E9C-124962BB52ED}"/>
              </a:ext>
            </a:extLst>
          </p:cNvPr>
          <p:cNvSpPr>
            <a:spLocks noGrp="1"/>
          </p:cNvSpPr>
          <p:nvPr>
            <p:ph type="sldNum" sz="quarter" idx="12"/>
          </p:nvPr>
        </p:nvSpPr>
        <p:spPr/>
        <p:txBody>
          <a:bodyPr/>
          <a:lstStyle/>
          <a:p>
            <a:fld id="{4FAB73BC-B049-4115-A692-8D63A059BFB8}" type="slidenum">
              <a:rPr lang="en-US" smtClean="0"/>
              <a:pPr/>
              <a:t>3</a:t>
            </a:fld>
            <a:endParaRPr lang="en-US" dirty="0"/>
          </a:p>
        </p:txBody>
      </p:sp>
      <p:graphicFrame>
        <p:nvGraphicFramePr>
          <p:cNvPr id="5" name="TextBox 5">
            <a:extLst>
              <a:ext uri="{FF2B5EF4-FFF2-40B4-BE49-F238E27FC236}">
                <a16:creationId xmlns:a16="http://schemas.microsoft.com/office/drawing/2014/main" id="{01C5BC6D-3183-4E39-98E0-A98475462545}"/>
              </a:ext>
            </a:extLst>
          </p:cNvPr>
          <p:cNvGraphicFramePr>
            <a:graphicFrameLocks noGrp="1"/>
          </p:cNvGraphicFramePr>
          <p:nvPr>
            <p:ph idx="1"/>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CD2CE919-BA77-47D1-990B-EC7709070CF7}"/>
              </a:ext>
            </a:extLst>
          </p:cNvPr>
          <p:cNvSpPr txBox="1"/>
          <p:nvPr/>
        </p:nvSpPr>
        <p:spPr>
          <a:xfrm>
            <a:off x="3990109" y="895927"/>
            <a:ext cx="4568879" cy="369332"/>
          </a:xfrm>
          <a:prstGeom prst="rect">
            <a:avLst/>
          </a:prstGeom>
          <a:noFill/>
        </p:spPr>
        <p:txBody>
          <a:bodyPr wrap="none" rtlCol="0">
            <a:spAutoFit/>
          </a:bodyPr>
          <a:lstStyle/>
          <a:p>
            <a:r>
              <a:rPr lang="en-US" dirty="0"/>
              <a:t>The Transit Development Plan (TDP) will:</a:t>
            </a:r>
          </a:p>
        </p:txBody>
      </p:sp>
    </p:spTree>
    <p:extLst>
      <p:ext uri="{BB962C8B-B14F-4D97-AF65-F5344CB8AC3E}">
        <p14:creationId xmlns:p14="http://schemas.microsoft.com/office/powerpoint/2010/main" val="1895268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E98C7-D1A1-45A8-9F97-2F7DBDF8F9EC}"/>
              </a:ext>
            </a:extLst>
          </p:cNvPr>
          <p:cNvSpPr>
            <a:spLocks noGrp="1"/>
          </p:cNvSpPr>
          <p:nvPr>
            <p:ph type="title"/>
          </p:nvPr>
        </p:nvSpPr>
        <p:spPr>
          <a:xfrm>
            <a:off x="8895775" y="1123837"/>
            <a:ext cx="2947482" cy="4601183"/>
          </a:xfrm>
        </p:spPr>
        <p:txBody>
          <a:bodyPr vert="horz" lIns="91440" tIns="45720" rIns="91440" bIns="45720" rtlCol="0" anchor="ctr">
            <a:normAutofit/>
          </a:bodyPr>
          <a:lstStyle/>
          <a:p>
            <a:r>
              <a:rPr lang="en-US" dirty="0"/>
              <a:t>Project Tasks and Schedule</a:t>
            </a:r>
          </a:p>
        </p:txBody>
      </p:sp>
      <p:graphicFrame>
        <p:nvGraphicFramePr>
          <p:cNvPr id="6" name="Content Placeholder 3">
            <a:extLst>
              <a:ext uri="{FF2B5EF4-FFF2-40B4-BE49-F238E27FC236}">
                <a16:creationId xmlns:a16="http://schemas.microsoft.com/office/drawing/2014/main" id="{D5415069-4945-46FB-8C09-CEBA78C0C27A}"/>
              </a:ext>
            </a:extLst>
          </p:cNvPr>
          <p:cNvGraphicFramePr>
            <a:graphicFrameLocks noGrp="1"/>
          </p:cNvGraphicFramePr>
          <p:nvPr>
            <p:ph sz="half" idx="2"/>
            <p:extLst>
              <p:ext uri="{D42A27DB-BD31-4B8C-83A1-F6EECF244321}">
                <p14:modId xmlns:p14="http://schemas.microsoft.com/office/powerpoint/2010/main" val="181290355"/>
              </p:ext>
            </p:extLst>
          </p:nvPr>
        </p:nvGraphicFramePr>
        <p:xfrm>
          <a:off x="4422647" y="933854"/>
          <a:ext cx="7293610" cy="50418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8B3B871F-6040-4E1E-AFD4-5E0CF81DAC05}"/>
              </a:ext>
            </a:extLst>
          </p:cNvPr>
          <p:cNvSpPr txBox="1"/>
          <p:nvPr/>
        </p:nvSpPr>
        <p:spPr>
          <a:xfrm>
            <a:off x="11726196" y="933853"/>
            <a:ext cx="461665" cy="5041829"/>
          </a:xfrm>
          <a:prstGeom prst="rect">
            <a:avLst/>
          </a:prstGeom>
          <a:solidFill>
            <a:schemeClr val="accent2"/>
          </a:solidFill>
        </p:spPr>
        <p:txBody>
          <a:bodyPr vert="vert" wrap="square" rtlCol="0">
            <a:spAutoFit/>
          </a:bodyPr>
          <a:lstStyle/>
          <a:p>
            <a:r>
              <a:rPr lang="en-US" dirty="0">
                <a:solidFill>
                  <a:schemeClr val="bg1"/>
                </a:solidFill>
              </a:rPr>
              <a:t>2022</a:t>
            </a:r>
          </a:p>
        </p:txBody>
      </p:sp>
      <p:sp>
        <p:nvSpPr>
          <p:cNvPr id="28" name="TextBox 27">
            <a:extLst>
              <a:ext uri="{FF2B5EF4-FFF2-40B4-BE49-F238E27FC236}">
                <a16:creationId xmlns:a16="http://schemas.microsoft.com/office/drawing/2014/main" id="{5986F704-975A-4E3F-9CD6-0FEE7D2B4DFB}"/>
              </a:ext>
            </a:extLst>
          </p:cNvPr>
          <p:cNvSpPr txBox="1"/>
          <p:nvPr/>
        </p:nvSpPr>
        <p:spPr>
          <a:xfrm>
            <a:off x="11736135" y="5381142"/>
            <a:ext cx="461665" cy="606803"/>
          </a:xfrm>
          <a:prstGeom prst="rect">
            <a:avLst/>
          </a:prstGeom>
          <a:solidFill>
            <a:schemeClr val="accent2"/>
          </a:solidFill>
        </p:spPr>
        <p:txBody>
          <a:bodyPr vert="vert" wrap="square" rtlCol="0">
            <a:spAutoFit/>
          </a:bodyPr>
          <a:lstStyle/>
          <a:p>
            <a:r>
              <a:rPr lang="en-US" dirty="0">
                <a:solidFill>
                  <a:schemeClr val="bg1"/>
                </a:solidFill>
              </a:rPr>
              <a:t>2023</a:t>
            </a:r>
          </a:p>
        </p:txBody>
      </p:sp>
      <p:sp>
        <p:nvSpPr>
          <p:cNvPr id="4" name="Slide Number Placeholder 3">
            <a:extLst>
              <a:ext uri="{FF2B5EF4-FFF2-40B4-BE49-F238E27FC236}">
                <a16:creationId xmlns:a16="http://schemas.microsoft.com/office/drawing/2014/main" id="{E06AFFC0-5520-477E-8C28-F872268E4F99}"/>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
        <p:nvSpPr>
          <p:cNvPr id="13" name="Arrow: Right 12">
            <a:extLst>
              <a:ext uri="{FF2B5EF4-FFF2-40B4-BE49-F238E27FC236}">
                <a16:creationId xmlns:a16="http://schemas.microsoft.com/office/drawing/2014/main" id="{871DC8E0-585C-40A1-8A43-52C3FFA31D71}"/>
              </a:ext>
            </a:extLst>
          </p:cNvPr>
          <p:cNvSpPr/>
          <p:nvPr/>
        </p:nvSpPr>
        <p:spPr>
          <a:xfrm>
            <a:off x="3555998" y="2180490"/>
            <a:ext cx="868259" cy="448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AC #2</a:t>
            </a:r>
          </a:p>
        </p:txBody>
      </p:sp>
      <p:sp>
        <p:nvSpPr>
          <p:cNvPr id="3" name="Arrow: Right 2">
            <a:extLst>
              <a:ext uri="{FF2B5EF4-FFF2-40B4-BE49-F238E27FC236}">
                <a16:creationId xmlns:a16="http://schemas.microsoft.com/office/drawing/2014/main" id="{F0431C24-DD26-42D7-9D0A-DC7B62A4740D}"/>
              </a:ext>
            </a:extLst>
          </p:cNvPr>
          <p:cNvSpPr/>
          <p:nvPr/>
        </p:nvSpPr>
        <p:spPr>
          <a:xfrm>
            <a:off x="3555997" y="1334341"/>
            <a:ext cx="868259" cy="448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AC #1</a:t>
            </a:r>
          </a:p>
        </p:txBody>
      </p:sp>
      <p:sp>
        <p:nvSpPr>
          <p:cNvPr id="5" name="Arrow: Right 4">
            <a:extLst>
              <a:ext uri="{FF2B5EF4-FFF2-40B4-BE49-F238E27FC236}">
                <a16:creationId xmlns:a16="http://schemas.microsoft.com/office/drawing/2014/main" id="{E0AF0D40-A79B-4DF2-A7AC-3C171A94AF39}"/>
              </a:ext>
            </a:extLst>
          </p:cNvPr>
          <p:cNvSpPr/>
          <p:nvPr/>
        </p:nvSpPr>
        <p:spPr>
          <a:xfrm>
            <a:off x="3556000" y="3010045"/>
            <a:ext cx="868259" cy="448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AC #3</a:t>
            </a:r>
          </a:p>
        </p:txBody>
      </p:sp>
      <p:sp>
        <p:nvSpPr>
          <p:cNvPr id="8" name="Arrow: Right 7">
            <a:extLst>
              <a:ext uri="{FF2B5EF4-FFF2-40B4-BE49-F238E27FC236}">
                <a16:creationId xmlns:a16="http://schemas.microsoft.com/office/drawing/2014/main" id="{DB24DC70-4B53-4708-BFB5-A074E385820D}"/>
              </a:ext>
            </a:extLst>
          </p:cNvPr>
          <p:cNvSpPr/>
          <p:nvPr/>
        </p:nvSpPr>
        <p:spPr>
          <a:xfrm>
            <a:off x="3556000" y="3838786"/>
            <a:ext cx="868259" cy="448888"/>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AC #4</a:t>
            </a:r>
          </a:p>
        </p:txBody>
      </p:sp>
      <p:sp>
        <p:nvSpPr>
          <p:cNvPr id="9" name="Arrow: Right 8">
            <a:extLst>
              <a:ext uri="{FF2B5EF4-FFF2-40B4-BE49-F238E27FC236}">
                <a16:creationId xmlns:a16="http://schemas.microsoft.com/office/drawing/2014/main" id="{FBCBF945-1BB3-454A-8037-379F58727949}"/>
              </a:ext>
            </a:extLst>
          </p:cNvPr>
          <p:cNvSpPr/>
          <p:nvPr/>
        </p:nvSpPr>
        <p:spPr>
          <a:xfrm>
            <a:off x="3555996" y="5156698"/>
            <a:ext cx="868259" cy="448888"/>
          </a:xfrm>
          <a:prstGeom prst="rightArrow">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AC #5</a:t>
            </a:r>
          </a:p>
        </p:txBody>
      </p:sp>
      <p:sp>
        <p:nvSpPr>
          <p:cNvPr id="17" name="Title 1">
            <a:extLst>
              <a:ext uri="{FF2B5EF4-FFF2-40B4-BE49-F238E27FC236}">
                <a16:creationId xmlns:a16="http://schemas.microsoft.com/office/drawing/2014/main" id="{A926F8EF-7347-4CD4-BF5D-BD626CF37301}"/>
              </a:ext>
            </a:extLst>
          </p:cNvPr>
          <p:cNvSpPr txBox="1">
            <a:spLocks/>
          </p:cNvSpPr>
          <p:nvPr/>
        </p:nvSpPr>
        <p:spPr>
          <a:xfrm>
            <a:off x="252919" y="1123837"/>
            <a:ext cx="294748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dirty="0"/>
              <a:t>Project Tasks and Schedule</a:t>
            </a:r>
          </a:p>
        </p:txBody>
      </p:sp>
      <p:sp>
        <p:nvSpPr>
          <p:cNvPr id="10" name="Arrow: Right 9">
            <a:extLst>
              <a:ext uri="{FF2B5EF4-FFF2-40B4-BE49-F238E27FC236}">
                <a16:creationId xmlns:a16="http://schemas.microsoft.com/office/drawing/2014/main" id="{680BEDB9-6A00-8181-E7B7-0769AC2672FB}"/>
              </a:ext>
            </a:extLst>
          </p:cNvPr>
          <p:cNvSpPr/>
          <p:nvPr/>
        </p:nvSpPr>
        <p:spPr>
          <a:xfrm>
            <a:off x="3546057" y="5594824"/>
            <a:ext cx="868259" cy="44888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BOC</a:t>
            </a:r>
          </a:p>
        </p:txBody>
      </p:sp>
    </p:spTree>
    <p:extLst>
      <p:ext uri="{BB962C8B-B14F-4D97-AF65-F5344CB8AC3E}">
        <p14:creationId xmlns:p14="http://schemas.microsoft.com/office/powerpoint/2010/main" val="976751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0B3E43A-CB46-3E4D-4AE0-61F9D754396B}"/>
              </a:ext>
            </a:extLst>
          </p:cNvPr>
          <p:cNvSpPr>
            <a:spLocks noGrp="1"/>
          </p:cNvSpPr>
          <p:nvPr>
            <p:ph type="sldNum" sz="quarter" idx="12"/>
          </p:nvPr>
        </p:nvSpPr>
        <p:spPr/>
        <p:txBody>
          <a:bodyPr/>
          <a:lstStyle/>
          <a:p>
            <a:fld id="{4FAB73BC-B049-4115-A692-8D63A059BFB8}" type="slidenum">
              <a:rPr lang="en-US" smtClean="0"/>
              <a:pPr/>
              <a:t>5</a:t>
            </a:fld>
            <a:endParaRPr lang="en-US" dirty="0"/>
          </a:p>
        </p:txBody>
      </p:sp>
      <p:graphicFrame>
        <p:nvGraphicFramePr>
          <p:cNvPr id="3" name="Table 12">
            <a:extLst>
              <a:ext uri="{FF2B5EF4-FFF2-40B4-BE49-F238E27FC236}">
                <a16:creationId xmlns:a16="http://schemas.microsoft.com/office/drawing/2014/main" id="{EB8A242B-B82F-4EB1-0E7E-7F6748E2EB08}"/>
              </a:ext>
            </a:extLst>
          </p:cNvPr>
          <p:cNvGraphicFramePr>
            <a:graphicFrameLocks noGrp="1"/>
          </p:cNvGraphicFramePr>
          <p:nvPr>
            <p:extLst>
              <p:ext uri="{D42A27DB-BD31-4B8C-83A1-F6EECF244321}">
                <p14:modId xmlns:p14="http://schemas.microsoft.com/office/powerpoint/2010/main" val="183471296"/>
              </p:ext>
            </p:extLst>
          </p:nvPr>
        </p:nvGraphicFramePr>
        <p:xfrm>
          <a:off x="748146" y="829494"/>
          <a:ext cx="10363202" cy="4839161"/>
        </p:xfrm>
        <a:graphic>
          <a:graphicData uri="http://schemas.openxmlformats.org/drawingml/2006/table">
            <a:tbl>
              <a:tblPr firstRow="1" bandRow="1">
                <a:tableStyleId>{5C22544A-7EE6-4342-B048-85BDC9FD1C3A}</a:tableStyleId>
              </a:tblPr>
              <a:tblGrid>
                <a:gridCol w="5181601">
                  <a:extLst>
                    <a:ext uri="{9D8B030D-6E8A-4147-A177-3AD203B41FA5}">
                      <a16:colId xmlns:a16="http://schemas.microsoft.com/office/drawing/2014/main" val="3981186480"/>
                    </a:ext>
                  </a:extLst>
                </a:gridCol>
                <a:gridCol w="5181601">
                  <a:extLst>
                    <a:ext uri="{9D8B030D-6E8A-4147-A177-3AD203B41FA5}">
                      <a16:colId xmlns:a16="http://schemas.microsoft.com/office/drawing/2014/main" val="2122661972"/>
                    </a:ext>
                  </a:extLst>
                </a:gridCol>
              </a:tblGrid>
              <a:tr h="393571">
                <a:tc>
                  <a:txBody>
                    <a:bodyPr/>
                    <a:lstStyle/>
                    <a:p>
                      <a:pPr algn="ctr"/>
                      <a:r>
                        <a:rPr lang="en-US" dirty="0"/>
                        <a:t>Executive Summary</a:t>
                      </a:r>
                    </a:p>
                  </a:txBody>
                  <a:tcPr/>
                </a:tc>
                <a:tc>
                  <a:txBody>
                    <a:bodyPr/>
                    <a:lstStyle/>
                    <a:p>
                      <a:pPr algn="ctr"/>
                      <a:r>
                        <a:rPr lang="en-US" dirty="0"/>
                        <a:t>Transit Development Plan</a:t>
                      </a:r>
                    </a:p>
                  </a:txBody>
                  <a:tcPr/>
                </a:tc>
                <a:extLst>
                  <a:ext uri="{0D108BD9-81ED-4DB2-BD59-A6C34878D82A}">
                    <a16:rowId xmlns:a16="http://schemas.microsoft.com/office/drawing/2014/main" val="2723134363"/>
                  </a:ext>
                </a:extLst>
              </a:tr>
              <a:tr h="393571">
                <a:tc>
                  <a:txBody>
                    <a:bodyPr/>
                    <a:lstStyle/>
                    <a:p>
                      <a:r>
                        <a:rPr lang="en-US" dirty="0"/>
                        <a:t>History and Future of Transit in Umatilla County</a:t>
                      </a:r>
                    </a:p>
                  </a:txBody>
                  <a:tcPr/>
                </a:tc>
                <a:tc>
                  <a:txBody>
                    <a:bodyPr/>
                    <a:lstStyle/>
                    <a:p>
                      <a:r>
                        <a:rPr lang="en-US" dirty="0"/>
                        <a:t>History and Future of Transit in Umatilla County</a:t>
                      </a:r>
                    </a:p>
                  </a:txBody>
                  <a:tcPr/>
                </a:tc>
                <a:extLst>
                  <a:ext uri="{0D108BD9-81ED-4DB2-BD59-A6C34878D82A}">
                    <a16:rowId xmlns:a16="http://schemas.microsoft.com/office/drawing/2014/main" val="2541924493"/>
                  </a:ext>
                </a:extLst>
              </a:tr>
              <a:tr h="393571">
                <a:tc>
                  <a:txBody>
                    <a:bodyPr/>
                    <a:lstStyle/>
                    <a:p>
                      <a:r>
                        <a:rPr lang="en-US" dirty="0"/>
                        <a:t>Project Purpose, Process, and Public Involvement</a:t>
                      </a:r>
                    </a:p>
                  </a:txBody>
                  <a:tcPr/>
                </a:tc>
                <a:tc>
                  <a:txBody>
                    <a:bodyPr/>
                    <a:lstStyle/>
                    <a:p>
                      <a:r>
                        <a:rPr lang="en-US" dirty="0"/>
                        <a:t>Project Purpose, Process, and Public Involvement</a:t>
                      </a:r>
                    </a:p>
                  </a:txBody>
                  <a:tcPr/>
                </a:tc>
                <a:extLst>
                  <a:ext uri="{0D108BD9-81ED-4DB2-BD59-A6C34878D82A}">
                    <a16:rowId xmlns:a16="http://schemas.microsoft.com/office/drawing/2014/main" val="1319229113"/>
                  </a:ext>
                </a:extLst>
              </a:tr>
              <a:tr h="402002">
                <a:tc>
                  <a:txBody>
                    <a:bodyPr/>
                    <a:lstStyle/>
                    <a:p>
                      <a:r>
                        <a:rPr lang="en-US" dirty="0"/>
                        <a:t>Vision and Goals</a:t>
                      </a:r>
                    </a:p>
                  </a:txBody>
                  <a:tcPr/>
                </a:tc>
                <a:tc>
                  <a:txBody>
                    <a:bodyPr/>
                    <a:lstStyle/>
                    <a:p>
                      <a:r>
                        <a:rPr lang="en-US" dirty="0"/>
                        <a:t>Vision and Goals</a:t>
                      </a:r>
                    </a:p>
                  </a:txBody>
                  <a:tcPr/>
                </a:tc>
                <a:extLst>
                  <a:ext uri="{0D108BD9-81ED-4DB2-BD59-A6C34878D82A}">
                    <a16:rowId xmlns:a16="http://schemas.microsoft.com/office/drawing/2014/main" val="1911594476"/>
                  </a:ext>
                </a:extLst>
              </a:tr>
              <a:tr h="402002">
                <a:tc>
                  <a:txBody>
                    <a:bodyPr/>
                    <a:lstStyle/>
                    <a:p>
                      <a:r>
                        <a:rPr lang="en-US" dirty="0"/>
                        <a:t>Baseline Conditions (Existing Services Only)</a:t>
                      </a:r>
                    </a:p>
                  </a:txBody>
                  <a:tcPr/>
                </a:tc>
                <a:tc>
                  <a:txBody>
                    <a:bodyPr/>
                    <a:lstStyle/>
                    <a:p>
                      <a:r>
                        <a:rPr lang="en-US" dirty="0"/>
                        <a:t>Baseline Conditions</a:t>
                      </a:r>
                    </a:p>
                  </a:txBody>
                  <a:tcPr/>
                </a:tc>
                <a:extLst>
                  <a:ext uri="{0D108BD9-81ED-4DB2-BD59-A6C34878D82A}">
                    <a16:rowId xmlns:a16="http://schemas.microsoft.com/office/drawing/2014/main" val="492289429"/>
                  </a:ext>
                </a:extLst>
              </a:tr>
              <a:tr h="393571">
                <a:tc>
                  <a:txBody>
                    <a:bodyPr/>
                    <a:lstStyle/>
                    <a:p>
                      <a:r>
                        <a:rPr lang="en-US" dirty="0">
                          <a:solidFill>
                            <a:schemeClr val="tx1"/>
                          </a:solidFill>
                        </a:rPr>
                        <a:t>Transit Needs and Markets</a:t>
                      </a:r>
                    </a:p>
                  </a:txBody>
                  <a:tcPr/>
                </a:tc>
                <a:tc>
                  <a:txBody>
                    <a:bodyPr/>
                    <a:lstStyle/>
                    <a:p>
                      <a:r>
                        <a:rPr lang="en-US" dirty="0"/>
                        <a:t>Transit Needs and Markets</a:t>
                      </a:r>
                    </a:p>
                  </a:txBody>
                  <a:tcPr/>
                </a:tc>
                <a:extLst>
                  <a:ext uri="{0D108BD9-81ED-4DB2-BD59-A6C34878D82A}">
                    <a16:rowId xmlns:a16="http://schemas.microsoft.com/office/drawing/2014/main" val="3150243131"/>
                  </a:ext>
                </a:extLst>
              </a:tr>
              <a:tr h="393571">
                <a:tc>
                  <a:txBody>
                    <a:bodyPr/>
                    <a:lstStyle/>
                    <a:p>
                      <a:r>
                        <a:rPr lang="en-US" strike="sngStrike" dirty="0">
                          <a:solidFill>
                            <a:schemeClr val="bg1">
                              <a:lumMod val="50000"/>
                            </a:schemeClr>
                          </a:solidFill>
                        </a:rPr>
                        <a:t>Future Service Opportunities</a:t>
                      </a:r>
                    </a:p>
                  </a:txBody>
                  <a:tcPr/>
                </a:tc>
                <a:tc>
                  <a:txBody>
                    <a:bodyPr/>
                    <a:lstStyle/>
                    <a:p>
                      <a:r>
                        <a:rPr lang="en-US" dirty="0"/>
                        <a:t>Future Service Opportunities</a:t>
                      </a:r>
                    </a:p>
                  </a:txBody>
                  <a:tcPr/>
                </a:tc>
                <a:extLst>
                  <a:ext uri="{0D108BD9-81ED-4DB2-BD59-A6C34878D82A}">
                    <a16:rowId xmlns:a16="http://schemas.microsoft.com/office/drawing/2014/main" val="1242719968"/>
                  </a:ext>
                </a:extLst>
              </a:tr>
              <a:tr h="393571">
                <a:tc>
                  <a:txBody>
                    <a:bodyPr/>
                    <a:lstStyle/>
                    <a:p>
                      <a:r>
                        <a:rPr lang="en-US" strike="sngStrike" dirty="0">
                          <a:solidFill>
                            <a:schemeClr val="bg1">
                              <a:lumMod val="50000"/>
                            </a:schemeClr>
                          </a:solidFill>
                        </a:rPr>
                        <a:t>Funding Forecasts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Funding Forecasts</a:t>
                      </a:r>
                    </a:p>
                  </a:txBody>
                  <a:tcPr/>
                </a:tc>
                <a:extLst>
                  <a:ext uri="{0D108BD9-81ED-4DB2-BD59-A6C34878D82A}">
                    <a16:rowId xmlns:a16="http://schemas.microsoft.com/office/drawing/2014/main" val="2250017174"/>
                  </a:ext>
                </a:extLst>
              </a:tr>
              <a:tr h="393571">
                <a:tc>
                  <a:txBody>
                    <a:bodyPr/>
                    <a:lstStyle/>
                    <a:p>
                      <a:r>
                        <a:rPr lang="en-US" dirty="0"/>
                        <a:t>Funding Summary and Prioritization</a:t>
                      </a:r>
                    </a:p>
                  </a:txBody>
                  <a:tcPr/>
                </a:tc>
                <a:tc>
                  <a:txBody>
                    <a:bodyPr/>
                    <a:lstStyle/>
                    <a:p>
                      <a:r>
                        <a:rPr lang="en-US" dirty="0"/>
                        <a:t>Prioritization</a:t>
                      </a:r>
                    </a:p>
                  </a:txBody>
                  <a:tcPr/>
                </a:tc>
                <a:extLst>
                  <a:ext uri="{0D108BD9-81ED-4DB2-BD59-A6C34878D82A}">
                    <a16:rowId xmlns:a16="http://schemas.microsoft.com/office/drawing/2014/main" val="561405918"/>
                  </a:ext>
                </a:extLst>
              </a:tr>
              <a:tr h="393571">
                <a:tc>
                  <a:txBody>
                    <a:bodyPr/>
                    <a:lstStyle/>
                    <a:p>
                      <a:r>
                        <a:rPr lang="en-US" dirty="0"/>
                        <a:t>Implementation Plan</a:t>
                      </a:r>
                    </a:p>
                  </a:txBody>
                  <a:tcPr/>
                </a:tc>
                <a:tc>
                  <a:txBody>
                    <a:bodyPr/>
                    <a:lstStyle/>
                    <a:p>
                      <a:r>
                        <a:rPr lang="en-US" dirty="0"/>
                        <a:t>Implementation Plan</a:t>
                      </a:r>
                    </a:p>
                  </a:txBody>
                  <a:tcPr/>
                </a:tc>
                <a:extLst>
                  <a:ext uri="{0D108BD9-81ED-4DB2-BD59-A6C34878D82A}">
                    <a16:rowId xmlns:a16="http://schemas.microsoft.com/office/drawing/2014/main" val="974867472"/>
                  </a:ext>
                </a:extLst>
              </a:tr>
              <a:tr h="393571">
                <a:tc>
                  <a:txBody>
                    <a:bodyPr/>
                    <a:lstStyle/>
                    <a:p>
                      <a:r>
                        <a:rPr lang="en-US" dirty="0"/>
                        <a:t>Next Steps</a:t>
                      </a:r>
                    </a:p>
                  </a:txBody>
                  <a:tcPr/>
                </a:tc>
                <a:tc>
                  <a:txBody>
                    <a:bodyPr/>
                    <a:lstStyle/>
                    <a:p>
                      <a:r>
                        <a:rPr lang="en-US" dirty="0"/>
                        <a:t>Next Steps</a:t>
                      </a:r>
                    </a:p>
                  </a:txBody>
                  <a:tcPr/>
                </a:tc>
                <a:extLst>
                  <a:ext uri="{0D108BD9-81ED-4DB2-BD59-A6C34878D82A}">
                    <a16:rowId xmlns:a16="http://schemas.microsoft.com/office/drawing/2014/main" val="3995645019"/>
                  </a:ext>
                </a:extLst>
              </a:tr>
            </a:tbl>
          </a:graphicData>
        </a:graphic>
      </p:graphicFrame>
      <p:sp>
        <p:nvSpPr>
          <p:cNvPr id="4" name="Text Placeholder 2">
            <a:extLst>
              <a:ext uri="{FF2B5EF4-FFF2-40B4-BE49-F238E27FC236}">
                <a16:creationId xmlns:a16="http://schemas.microsoft.com/office/drawing/2014/main" id="{C78703C6-7575-F76B-6206-7EF80AC5A7A1}"/>
              </a:ext>
            </a:extLst>
          </p:cNvPr>
          <p:cNvSpPr txBox="1">
            <a:spLocks/>
          </p:cNvSpPr>
          <p:nvPr/>
        </p:nvSpPr>
        <p:spPr>
          <a:xfrm>
            <a:off x="2800397" y="262439"/>
            <a:ext cx="6258700" cy="403860"/>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gn="ctr">
              <a:buNone/>
            </a:pPr>
            <a:r>
              <a:rPr lang="en-US" sz="3200" dirty="0">
                <a:solidFill>
                  <a:schemeClr val="tx1"/>
                </a:solidFill>
              </a:rPr>
              <a:t>CONTENT COMPARISON</a:t>
            </a:r>
          </a:p>
        </p:txBody>
      </p:sp>
    </p:spTree>
    <p:extLst>
      <p:ext uri="{BB962C8B-B14F-4D97-AF65-F5344CB8AC3E}">
        <p14:creationId xmlns:p14="http://schemas.microsoft.com/office/powerpoint/2010/main" val="3243921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EDB02-8B42-43C4-B822-39222630893F}"/>
              </a:ext>
            </a:extLst>
          </p:cNvPr>
          <p:cNvSpPr>
            <a:spLocks noGrp="1"/>
          </p:cNvSpPr>
          <p:nvPr>
            <p:ph type="title"/>
          </p:nvPr>
        </p:nvSpPr>
        <p:spPr/>
        <p:txBody>
          <a:bodyPr/>
          <a:lstStyle/>
          <a:p>
            <a:r>
              <a:rPr lang="en-US" dirty="0"/>
              <a:t>History and Future of Transit</a:t>
            </a:r>
          </a:p>
        </p:txBody>
      </p:sp>
      <p:sp>
        <p:nvSpPr>
          <p:cNvPr id="4" name="Slide Number Placeholder 3">
            <a:extLst>
              <a:ext uri="{FF2B5EF4-FFF2-40B4-BE49-F238E27FC236}">
                <a16:creationId xmlns:a16="http://schemas.microsoft.com/office/drawing/2014/main" id="{0938DE6A-956F-4D52-9E9C-124962BB52ED}"/>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
        <p:nvSpPr>
          <p:cNvPr id="7" name="Content Placeholder 6">
            <a:extLst>
              <a:ext uri="{FF2B5EF4-FFF2-40B4-BE49-F238E27FC236}">
                <a16:creationId xmlns:a16="http://schemas.microsoft.com/office/drawing/2014/main" id="{64BFC8C3-3C4F-00FC-66F8-587AC8121360}"/>
              </a:ext>
            </a:extLst>
          </p:cNvPr>
          <p:cNvSpPr>
            <a:spLocks noGrp="1"/>
          </p:cNvSpPr>
          <p:nvPr>
            <p:ph idx="1"/>
          </p:nvPr>
        </p:nvSpPr>
        <p:spPr>
          <a:xfrm>
            <a:off x="3869267" y="762001"/>
            <a:ext cx="7685641" cy="1524000"/>
          </a:xfrm>
        </p:spPr>
        <p:txBody>
          <a:bodyPr>
            <a:normAutofit/>
          </a:bodyPr>
          <a:lstStyle/>
          <a:p>
            <a:r>
              <a:rPr lang="en-US" dirty="0"/>
              <a:t>Key milestones and context of how the transit providers developed themselves and their services over time</a:t>
            </a:r>
          </a:p>
          <a:p>
            <a:r>
              <a:rPr lang="en-US" dirty="0"/>
              <a:t>The role of Umatilla County considering HB2017/STIF</a:t>
            </a:r>
          </a:p>
          <a:p>
            <a:r>
              <a:rPr lang="en-US" dirty="0"/>
              <a:t>Highlight of coordination and governance needs</a:t>
            </a:r>
          </a:p>
        </p:txBody>
      </p:sp>
      <p:pic>
        <p:nvPicPr>
          <p:cNvPr id="11" name="Picture 10">
            <a:extLst>
              <a:ext uri="{FF2B5EF4-FFF2-40B4-BE49-F238E27FC236}">
                <a16:creationId xmlns:a16="http://schemas.microsoft.com/office/drawing/2014/main" id="{53E6DEAC-6620-E6FB-492E-5C1363AA27B5}"/>
              </a:ext>
            </a:extLst>
          </p:cNvPr>
          <p:cNvPicPr>
            <a:picLocks noChangeAspect="1"/>
          </p:cNvPicPr>
          <p:nvPr/>
        </p:nvPicPr>
        <p:blipFill>
          <a:blip r:embed="rId2"/>
          <a:stretch>
            <a:fillRect/>
          </a:stretch>
        </p:blipFill>
        <p:spPr>
          <a:xfrm>
            <a:off x="3567112" y="2286001"/>
            <a:ext cx="5057775" cy="4572000"/>
          </a:xfrm>
          <a:prstGeom prst="rect">
            <a:avLst/>
          </a:prstGeom>
        </p:spPr>
      </p:pic>
      <p:sp>
        <p:nvSpPr>
          <p:cNvPr id="9" name="TextBox 8">
            <a:extLst>
              <a:ext uri="{FF2B5EF4-FFF2-40B4-BE49-F238E27FC236}">
                <a16:creationId xmlns:a16="http://schemas.microsoft.com/office/drawing/2014/main" id="{C2C8B8CE-4A11-5A69-6BE6-7F534297A9E8}"/>
              </a:ext>
            </a:extLst>
          </p:cNvPr>
          <p:cNvSpPr txBox="1"/>
          <p:nvPr/>
        </p:nvSpPr>
        <p:spPr>
          <a:xfrm>
            <a:off x="7704114" y="3970867"/>
            <a:ext cx="3850795" cy="1916294"/>
          </a:xfrm>
          <a:prstGeom prst="rect">
            <a:avLst/>
          </a:prstGeom>
          <a:solidFill>
            <a:schemeClr val="accent3">
              <a:lumMod val="20000"/>
              <a:lumOff val="80000"/>
            </a:schemeClr>
          </a:solidFill>
        </p:spPr>
        <p:txBody>
          <a:bodyPr wrap="square">
            <a:spAutoFit/>
          </a:bodyPr>
          <a:lstStyle/>
          <a:p>
            <a:pPr marL="0" marR="0">
              <a:lnSpc>
                <a:spcPct val="107000"/>
              </a:lnSpc>
              <a:spcBef>
                <a:spcPts val="0"/>
              </a:spcBef>
              <a:spcAft>
                <a:spcPts val="600"/>
              </a:spcAft>
            </a:pPr>
            <a:r>
              <a:rPr lang="en-US" sz="1600" i="1"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“Of particular need for the County is an evaluation of governance options that resolve jurisdictional barriers and reporting redundancies and bolster economies of scale while maintaining local decision-making autonomy.”</a:t>
            </a:r>
          </a:p>
        </p:txBody>
      </p:sp>
    </p:spTree>
    <p:extLst>
      <p:ext uri="{BB962C8B-B14F-4D97-AF65-F5344CB8AC3E}">
        <p14:creationId xmlns:p14="http://schemas.microsoft.com/office/powerpoint/2010/main" val="446216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9566D61-E28A-35CB-2FBF-B05C6BEA5BE7}"/>
              </a:ext>
            </a:extLst>
          </p:cNvPr>
          <p:cNvSpPr>
            <a:spLocks noGrp="1"/>
          </p:cNvSpPr>
          <p:nvPr>
            <p:ph type="title"/>
          </p:nvPr>
        </p:nvSpPr>
        <p:spPr>
          <a:xfrm>
            <a:off x="1539116" y="864108"/>
            <a:ext cx="3073914" cy="5120639"/>
          </a:xfrm>
        </p:spPr>
        <p:txBody>
          <a:bodyPr>
            <a:normAutofit/>
          </a:bodyPr>
          <a:lstStyle/>
          <a:p>
            <a:pPr algn="r"/>
            <a:r>
              <a:rPr lang="en-US" dirty="0">
                <a:solidFill>
                  <a:schemeClr val="tx1">
                    <a:lumMod val="85000"/>
                    <a:lumOff val="15000"/>
                  </a:schemeClr>
                </a:solidFill>
              </a:rPr>
              <a:t>Project Process</a:t>
            </a:r>
          </a:p>
        </p:txBody>
      </p:sp>
      <p:sp>
        <p:nvSpPr>
          <p:cNvPr id="11" name="Rectangle 10">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7" name="Content Placeholder 2">
            <a:extLst>
              <a:ext uri="{FF2B5EF4-FFF2-40B4-BE49-F238E27FC236}">
                <a16:creationId xmlns:a16="http://schemas.microsoft.com/office/drawing/2014/main" id="{E880BE53-9EF8-791B-1FE6-CA7E718C0614}"/>
              </a:ext>
            </a:extLst>
          </p:cNvPr>
          <p:cNvGraphicFramePr>
            <a:graphicFrameLocks noGrp="1"/>
          </p:cNvGraphicFramePr>
          <p:nvPr>
            <p:ph idx="1"/>
            <p:extLst>
              <p:ext uri="{D42A27DB-BD31-4B8C-83A1-F6EECF244321}">
                <p14:modId xmlns:p14="http://schemas.microsoft.com/office/powerpoint/2010/main" val="2449340318"/>
              </p:ext>
            </p:extLst>
          </p:nvPr>
        </p:nvGraphicFramePr>
        <p:xfrm>
          <a:off x="5289229" y="864108"/>
          <a:ext cx="5910677" cy="512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Rectangle 14">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059EBFBC-FEA0-E69D-4B5A-D8A45C63C7A6}"/>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7</a:t>
            </a:fld>
            <a:endParaRPr lang="en-US"/>
          </a:p>
        </p:txBody>
      </p:sp>
      <p:pic>
        <p:nvPicPr>
          <p:cNvPr id="19" name="Graphic 18" descr="Chevron arrows with solid fill">
            <a:extLst>
              <a:ext uri="{FF2B5EF4-FFF2-40B4-BE49-F238E27FC236}">
                <a16:creationId xmlns:a16="http://schemas.microsoft.com/office/drawing/2014/main" id="{EBB518E8-EA76-A085-52F8-99C1DE6CAC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6200000">
            <a:off x="7924527" y="4457640"/>
            <a:ext cx="640080" cy="640080"/>
          </a:xfrm>
          <a:prstGeom prst="rect">
            <a:avLst/>
          </a:prstGeom>
        </p:spPr>
      </p:pic>
      <p:pic>
        <p:nvPicPr>
          <p:cNvPr id="16" name="Graphic 15" descr="Chevron arrows with solid fill">
            <a:extLst>
              <a:ext uri="{FF2B5EF4-FFF2-40B4-BE49-F238E27FC236}">
                <a16:creationId xmlns:a16="http://schemas.microsoft.com/office/drawing/2014/main" id="{3DD3253A-525B-5198-8E0F-793A8004C2A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6200000">
            <a:off x="7924527" y="1766103"/>
            <a:ext cx="640080" cy="640080"/>
          </a:xfrm>
          <a:prstGeom prst="rect">
            <a:avLst/>
          </a:prstGeom>
        </p:spPr>
      </p:pic>
      <p:pic>
        <p:nvPicPr>
          <p:cNvPr id="18" name="Graphic 17" descr="Chevron arrows with solid fill">
            <a:extLst>
              <a:ext uri="{FF2B5EF4-FFF2-40B4-BE49-F238E27FC236}">
                <a16:creationId xmlns:a16="http://schemas.microsoft.com/office/drawing/2014/main" id="{46A8CABF-B28C-A24F-C21C-3DD9EAC1740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6200000">
            <a:off x="7924527" y="3111871"/>
            <a:ext cx="640080" cy="640080"/>
          </a:xfrm>
          <a:prstGeom prst="rect">
            <a:avLst/>
          </a:prstGeom>
        </p:spPr>
      </p:pic>
    </p:spTree>
    <p:extLst>
      <p:ext uri="{BB962C8B-B14F-4D97-AF65-F5344CB8AC3E}">
        <p14:creationId xmlns:p14="http://schemas.microsoft.com/office/powerpoint/2010/main" val="1770080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0CD25-63A7-42E8-80EE-A50A9B4A0FE9}"/>
              </a:ext>
            </a:extLst>
          </p:cNvPr>
          <p:cNvSpPr>
            <a:spLocks noGrp="1"/>
          </p:cNvSpPr>
          <p:nvPr>
            <p:ph type="title"/>
          </p:nvPr>
        </p:nvSpPr>
        <p:spPr/>
        <p:txBody>
          <a:bodyPr/>
          <a:lstStyle/>
          <a:p>
            <a:r>
              <a:rPr lang="en-US" dirty="0"/>
              <a:t>Public Involvement Process</a:t>
            </a:r>
          </a:p>
        </p:txBody>
      </p:sp>
      <p:sp>
        <p:nvSpPr>
          <p:cNvPr id="4" name="Slide Number Placeholder 3">
            <a:extLst>
              <a:ext uri="{FF2B5EF4-FFF2-40B4-BE49-F238E27FC236}">
                <a16:creationId xmlns:a16="http://schemas.microsoft.com/office/drawing/2014/main" id="{BC0E183C-48BE-427E-804A-4E1CBCC47B90}"/>
              </a:ext>
            </a:extLst>
          </p:cNvPr>
          <p:cNvSpPr>
            <a:spLocks noGrp="1"/>
          </p:cNvSpPr>
          <p:nvPr>
            <p:ph type="sldNum" sz="quarter" idx="12"/>
          </p:nvPr>
        </p:nvSpPr>
        <p:spPr/>
        <p:txBody>
          <a:bodyPr/>
          <a:lstStyle/>
          <a:p>
            <a:fld id="{4FAB73BC-B049-4115-A692-8D63A059BFB8}" type="slidenum">
              <a:rPr lang="en-US" smtClean="0"/>
              <a:pPr/>
              <a:t>8</a:t>
            </a:fld>
            <a:endParaRPr lang="en-US" dirty="0"/>
          </a:p>
        </p:txBody>
      </p:sp>
      <p:sp>
        <p:nvSpPr>
          <p:cNvPr id="7" name="TextBox 6">
            <a:extLst>
              <a:ext uri="{FF2B5EF4-FFF2-40B4-BE49-F238E27FC236}">
                <a16:creationId xmlns:a16="http://schemas.microsoft.com/office/drawing/2014/main" id="{E158CF62-131E-76CF-724C-A783DD47F873}"/>
              </a:ext>
            </a:extLst>
          </p:cNvPr>
          <p:cNvSpPr txBox="1"/>
          <p:nvPr/>
        </p:nvSpPr>
        <p:spPr>
          <a:xfrm>
            <a:off x="4942120" y="608272"/>
            <a:ext cx="6457478" cy="5909310"/>
          </a:xfrm>
          <a:prstGeom prst="rect">
            <a:avLst/>
          </a:prstGeom>
          <a:noFill/>
        </p:spPr>
        <p:txBody>
          <a:bodyPr wrap="square" rtlCol="0">
            <a:spAutoFit/>
          </a:bodyPr>
          <a:lstStyle/>
          <a:p>
            <a:r>
              <a:rPr lang="en-US" b="1" dirty="0"/>
              <a:t>Project Webpage: </a:t>
            </a:r>
            <a:r>
              <a:rPr lang="en-US" dirty="0"/>
              <a:t>provides information about the project, schedule, and technical memoranda</a:t>
            </a:r>
          </a:p>
          <a:p>
            <a:endParaRPr lang="en-US" dirty="0"/>
          </a:p>
          <a:p>
            <a:r>
              <a:rPr lang="en-US" b="1" dirty="0"/>
              <a:t>Stakeholder Outreach Events: </a:t>
            </a:r>
            <a:r>
              <a:rPr lang="en-US" dirty="0"/>
              <a:t>includes discussions with key stakeholders in the project area to better understand the needs of the public</a:t>
            </a:r>
          </a:p>
          <a:p>
            <a:endParaRPr lang="en-US" dirty="0"/>
          </a:p>
          <a:p>
            <a:r>
              <a:rPr lang="en-US" b="1" dirty="0"/>
              <a:t>Online/On-board Survey: </a:t>
            </a:r>
            <a:r>
              <a:rPr lang="en-US" dirty="0"/>
              <a:t>used to determined how and where people use transit services, gather thoughts about proposed modifications to existing and proposed transit routes, and gain an understanding of the public’s transportation priorities and preferences</a:t>
            </a:r>
          </a:p>
          <a:p>
            <a:endParaRPr lang="en-US" dirty="0"/>
          </a:p>
          <a:p>
            <a:r>
              <a:rPr lang="en-US" b="1" dirty="0"/>
              <a:t>Advisory Committee: </a:t>
            </a:r>
            <a:r>
              <a:rPr lang="en-US" dirty="0"/>
              <a:t>reviews and provides feedback on technical memoranda and the draft TDP and represents ODOT, local cities, and community members</a:t>
            </a:r>
          </a:p>
          <a:p>
            <a:endParaRPr lang="en-US" dirty="0"/>
          </a:p>
          <a:p>
            <a:r>
              <a:rPr lang="en-US" b="1" dirty="0"/>
              <a:t>Board of Commissioners and Umatilla County Transportation Advisory Committee (UCTAC): </a:t>
            </a:r>
            <a:r>
              <a:rPr lang="en-US" dirty="0"/>
              <a:t>reviews and provides recommendations before adopting the final TDP</a:t>
            </a:r>
          </a:p>
        </p:txBody>
      </p:sp>
      <p:pic>
        <p:nvPicPr>
          <p:cNvPr id="13" name="Graphic 12" descr="Internet with solid fill">
            <a:extLst>
              <a:ext uri="{FF2B5EF4-FFF2-40B4-BE49-F238E27FC236}">
                <a16:creationId xmlns:a16="http://schemas.microsoft.com/office/drawing/2014/main" id="{C095DD64-E4F4-BF7F-AA66-A8406DF081D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54881" y="566929"/>
            <a:ext cx="731520" cy="731520"/>
          </a:xfrm>
          <a:prstGeom prst="rect">
            <a:avLst/>
          </a:prstGeom>
        </p:spPr>
      </p:pic>
      <p:pic>
        <p:nvPicPr>
          <p:cNvPr id="15" name="Graphic 14" descr="Boardroom with solid fill">
            <a:extLst>
              <a:ext uri="{FF2B5EF4-FFF2-40B4-BE49-F238E27FC236}">
                <a16:creationId xmlns:a16="http://schemas.microsoft.com/office/drawing/2014/main" id="{AB9C62F3-CD10-1A4E-BD83-381F6DA794F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863441" y="1461053"/>
            <a:ext cx="914400" cy="914400"/>
          </a:xfrm>
          <a:prstGeom prst="rect">
            <a:avLst/>
          </a:prstGeom>
        </p:spPr>
      </p:pic>
      <p:pic>
        <p:nvPicPr>
          <p:cNvPr id="19" name="Graphic 18" descr="Users with solid fill">
            <a:extLst>
              <a:ext uri="{FF2B5EF4-FFF2-40B4-BE49-F238E27FC236}">
                <a16:creationId xmlns:a16="http://schemas.microsoft.com/office/drawing/2014/main" id="{F2BB9F00-C16C-E172-46FE-D5C0495A422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863441" y="4252255"/>
            <a:ext cx="914400" cy="914400"/>
          </a:xfrm>
          <a:prstGeom prst="rect">
            <a:avLst/>
          </a:prstGeom>
        </p:spPr>
      </p:pic>
      <p:pic>
        <p:nvPicPr>
          <p:cNvPr id="21" name="Graphic 20" descr="Clipboard with solid fill">
            <a:extLst>
              <a:ext uri="{FF2B5EF4-FFF2-40B4-BE49-F238E27FC236}">
                <a16:creationId xmlns:a16="http://schemas.microsoft.com/office/drawing/2014/main" id="{837F1404-BE1E-3D68-E4B1-626EBA13B1B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63441" y="2832652"/>
            <a:ext cx="914400" cy="914400"/>
          </a:xfrm>
          <a:prstGeom prst="rect">
            <a:avLst/>
          </a:prstGeom>
        </p:spPr>
      </p:pic>
      <p:pic>
        <p:nvPicPr>
          <p:cNvPr id="23" name="Graphic 22" descr="Chat with solid fill">
            <a:extLst>
              <a:ext uri="{FF2B5EF4-FFF2-40B4-BE49-F238E27FC236}">
                <a16:creationId xmlns:a16="http://schemas.microsoft.com/office/drawing/2014/main" id="{66EBDEC4-D07D-AFD2-9C74-C0018D24A5B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130839" y="1437892"/>
            <a:ext cx="365760" cy="365760"/>
          </a:xfrm>
          <a:prstGeom prst="rect">
            <a:avLst/>
          </a:prstGeom>
        </p:spPr>
      </p:pic>
      <p:pic>
        <p:nvPicPr>
          <p:cNvPr id="27" name="Graphic 26" descr="Board Of Directors outline">
            <a:extLst>
              <a:ext uri="{FF2B5EF4-FFF2-40B4-BE49-F238E27FC236}">
                <a16:creationId xmlns:a16="http://schemas.microsoft.com/office/drawing/2014/main" id="{4954D7EE-6A3F-D2C6-BA5C-3594A87B48C5}"/>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3856519" y="5326183"/>
            <a:ext cx="914400" cy="914400"/>
          </a:xfrm>
          <a:prstGeom prst="rect">
            <a:avLst/>
          </a:prstGeom>
        </p:spPr>
      </p:pic>
    </p:spTree>
    <p:extLst>
      <p:ext uri="{BB962C8B-B14F-4D97-AF65-F5344CB8AC3E}">
        <p14:creationId xmlns:p14="http://schemas.microsoft.com/office/powerpoint/2010/main" val="2082795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A566E947-FB18-4E34-92A1-7AE6603498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E1FB687-F018-4798-90C8-38F1111E1A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228428" y="272368"/>
            <a:ext cx="1741251" cy="114300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A66D4D6-7856-E787-B3D2-926998D005DE}"/>
              </a:ext>
            </a:extLst>
          </p:cNvPr>
          <p:cNvSpPr>
            <a:spLocks noGrp="1"/>
          </p:cNvSpPr>
          <p:nvPr>
            <p:ph type="title"/>
          </p:nvPr>
        </p:nvSpPr>
        <p:spPr>
          <a:xfrm>
            <a:off x="641667" y="5257630"/>
            <a:ext cx="10908667" cy="1021405"/>
          </a:xfrm>
        </p:spPr>
        <p:txBody>
          <a:bodyPr>
            <a:normAutofit/>
          </a:bodyPr>
          <a:lstStyle/>
          <a:p>
            <a:pPr algn="ctr"/>
            <a:r>
              <a:rPr lang="en-US" dirty="0"/>
              <a:t>Vision and Goals</a:t>
            </a:r>
          </a:p>
        </p:txBody>
      </p:sp>
      <p:sp>
        <p:nvSpPr>
          <p:cNvPr id="23" name="Rectangle 22">
            <a:extLst>
              <a:ext uri="{FF2B5EF4-FFF2-40B4-BE49-F238E27FC236}">
                <a16:creationId xmlns:a16="http://schemas.microsoft.com/office/drawing/2014/main" id="{99BAA161-AE24-467D-9AE2-A99E23CD7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7030" y="-5522982"/>
            <a:ext cx="384048" cy="1143001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9BBE46B-CF77-AA1C-0298-5B0A4E556C69}"/>
              </a:ext>
            </a:extLst>
          </p:cNvPr>
          <p:cNvSpPr>
            <a:spLocks noGrp="1"/>
          </p:cNvSpPr>
          <p:nvPr>
            <p:ph idx="1"/>
          </p:nvPr>
        </p:nvSpPr>
        <p:spPr>
          <a:xfrm>
            <a:off x="2133054" y="1188901"/>
            <a:ext cx="7925891" cy="1176769"/>
          </a:xfrm>
        </p:spPr>
        <p:txBody>
          <a:bodyPr>
            <a:normAutofit lnSpcReduction="10000"/>
          </a:bodyPr>
          <a:lstStyle/>
          <a:p>
            <a:pPr marL="0" indent="0" algn="ctr" defTabSz="749808">
              <a:spcBef>
                <a:spcPts val="984"/>
              </a:spcBef>
              <a:buNone/>
            </a:pPr>
            <a:r>
              <a:rPr lang="en-US" kern="1200" dirty="0">
                <a:solidFill>
                  <a:schemeClr val="tx1"/>
                </a:solidFill>
                <a:latin typeface="+mn-lt"/>
                <a:ea typeface="+mn-ea"/>
                <a:cs typeface="+mn-cs"/>
              </a:rPr>
              <a:t>Provide an </a:t>
            </a:r>
            <a:r>
              <a:rPr lang="en-US" b="1" kern="1200" dirty="0">
                <a:solidFill>
                  <a:schemeClr val="tx1"/>
                </a:solidFill>
                <a:latin typeface="+mn-lt"/>
                <a:ea typeface="+mn-ea"/>
                <a:cs typeface="+mn-cs"/>
              </a:rPr>
              <a:t>equitable, safe, convenient, and coordinated transit network </a:t>
            </a:r>
            <a:r>
              <a:rPr lang="en-US" kern="1200" dirty="0">
                <a:solidFill>
                  <a:schemeClr val="tx1"/>
                </a:solidFill>
                <a:latin typeface="+mn-lt"/>
                <a:ea typeface="+mn-ea"/>
                <a:cs typeface="+mn-cs"/>
              </a:rPr>
              <a:t>throughout Umatilla County that will support the health and well-being of Individuals, communities the economy and the environment.</a:t>
            </a:r>
            <a:endParaRPr lang="en-US" sz="2800" dirty="0">
              <a:solidFill>
                <a:schemeClr val="tx1"/>
              </a:solidFill>
            </a:endParaRPr>
          </a:p>
        </p:txBody>
      </p:sp>
      <p:sp>
        <p:nvSpPr>
          <p:cNvPr id="4" name="Slide Number Placeholder 3">
            <a:extLst>
              <a:ext uri="{FF2B5EF4-FFF2-40B4-BE49-F238E27FC236}">
                <a16:creationId xmlns:a16="http://schemas.microsoft.com/office/drawing/2014/main" id="{7726AD61-1C51-8214-563E-4E52DD17F4D7}"/>
              </a:ext>
            </a:extLst>
          </p:cNvPr>
          <p:cNvSpPr>
            <a:spLocks noGrp="1"/>
          </p:cNvSpPr>
          <p:nvPr>
            <p:ph type="sldNum" sz="quarter" idx="12"/>
          </p:nvPr>
        </p:nvSpPr>
        <p:spPr>
          <a:xfrm>
            <a:off x="10920540" y="6557589"/>
            <a:ext cx="1259588" cy="300411"/>
          </a:xfrm>
        </p:spPr>
        <p:txBody>
          <a:bodyPr>
            <a:normAutofit/>
          </a:bodyPr>
          <a:lstStyle/>
          <a:p>
            <a:pPr defTabSz="374904">
              <a:spcAft>
                <a:spcPts val="492"/>
              </a:spcAft>
            </a:pPr>
            <a:fld id="{4FAB73BC-B049-4115-A692-8D63A059BFB8}" type="slidenum">
              <a:rPr lang="en-US" sz="984" b="1" kern="1200">
                <a:solidFill>
                  <a:schemeClr val="accent1"/>
                </a:solidFill>
                <a:latin typeface="+mn-lt"/>
                <a:ea typeface="+mn-ea"/>
                <a:cs typeface="+mn-cs"/>
              </a:rPr>
              <a:pPr defTabSz="374904">
                <a:spcAft>
                  <a:spcPts val="492"/>
                </a:spcAft>
              </a:pPr>
              <a:t>9</a:t>
            </a:fld>
            <a:endParaRPr lang="en-US" dirty="0"/>
          </a:p>
        </p:txBody>
      </p:sp>
      <p:graphicFrame>
        <p:nvGraphicFramePr>
          <p:cNvPr id="14" name="Content Placeholder 2">
            <a:extLst>
              <a:ext uri="{FF2B5EF4-FFF2-40B4-BE49-F238E27FC236}">
                <a16:creationId xmlns:a16="http://schemas.microsoft.com/office/drawing/2014/main" id="{000097CE-FE7F-021A-3AD9-A4BAA441B78D}"/>
              </a:ext>
            </a:extLst>
          </p:cNvPr>
          <p:cNvGraphicFramePr>
            <a:graphicFrameLocks/>
          </p:cNvGraphicFramePr>
          <p:nvPr/>
        </p:nvGraphicFramePr>
        <p:xfrm>
          <a:off x="384047" y="2504947"/>
          <a:ext cx="11238343" cy="23332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8974418"/>
      </p:ext>
    </p:extLst>
  </p:cSld>
  <p:clrMapOvr>
    <a:masterClrMapping/>
  </p:clrMapOvr>
</p:sld>
</file>

<file path=ppt/theme/theme1.xml><?xml version="1.0" encoding="utf-8"?>
<a:theme xmlns:a="http://schemas.openxmlformats.org/drawingml/2006/main" name="Frame">
  <a:themeElements>
    <a:clrScheme name="Umatilla">
      <a:dk1>
        <a:sysClr val="windowText" lastClr="000000"/>
      </a:dk1>
      <a:lt1>
        <a:sysClr val="window" lastClr="FFFFFF"/>
      </a:lt1>
      <a:dk2>
        <a:srgbClr val="44546A"/>
      </a:dk2>
      <a:lt2>
        <a:srgbClr val="E7E6E6"/>
      </a:lt2>
      <a:accent1>
        <a:srgbClr val="115F79"/>
      </a:accent1>
      <a:accent2>
        <a:srgbClr val="548FB7"/>
      </a:accent2>
      <a:accent3>
        <a:srgbClr val="F26621"/>
      </a:accent3>
      <a:accent4>
        <a:srgbClr val="FAAD5E"/>
      </a:accent4>
      <a:accent5>
        <a:srgbClr val="735538"/>
      </a:accent5>
      <a:accent6>
        <a:srgbClr val="C79C6E"/>
      </a:accent6>
      <a:hlink>
        <a:srgbClr val="000000"/>
      </a:hlink>
      <a:folHlink>
        <a:srgbClr val="00000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2238</TotalTime>
  <Words>1205</Words>
  <Application>Microsoft Office PowerPoint</Application>
  <PresentationFormat>Widescreen</PresentationFormat>
  <Paragraphs>162</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Century Gothic</vt:lpstr>
      <vt:lpstr>Courier New</vt:lpstr>
      <vt:lpstr>Wingdings 2</vt:lpstr>
      <vt:lpstr>Frame</vt:lpstr>
      <vt:lpstr>Umatilla County Transit Development Plan</vt:lpstr>
      <vt:lpstr>Welcome, Meeting Purpose, Agenda Review</vt:lpstr>
      <vt:lpstr>Project Overview</vt:lpstr>
      <vt:lpstr>Project Tasks and Schedule</vt:lpstr>
      <vt:lpstr>PowerPoint Presentation</vt:lpstr>
      <vt:lpstr>History and Future of Transit</vt:lpstr>
      <vt:lpstr>Project Process</vt:lpstr>
      <vt:lpstr>Public Involvement Process</vt:lpstr>
      <vt:lpstr>Vision and Goals</vt:lpstr>
      <vt:lpstr>Existing Services</vt:lpstr>
      <vt:lpstr>Needs Summary</vt:lpstr>
      <vt:lpstr>Needs Summary (Continued)</vt:lpstr>
      <vt:lpstr>Prioritization</vt:lpstr>
      <vt:lpstr>Prioritization</vt:lpstr>
      <vt:lpstr>Prioritization</vt:lpstr>
      <vt:lpstr>Implementation Plan</vt:lpstr>
      <vt:lpstr>Discussion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Krista Purser</dc:creator>
  <cp:lastModifiedBy>Krista Purser</cp:lastModifiedBy>
  <cp:revision>94</cp:revision>
  <dcterms:created xsi:type="dcterms:W3CDTF">2020-10-19T23:20:48Z</dcterms:created>
  <dcterms:modified xsi:type="dcterms:W3CDTF">2023-04-24T18:23:21Z</dcterms:modified>
</cp:coreProperties>
</file>